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5" r:id="rId2"/>
    <p:sldMasterId id="2147483661" r:id="rId3"/>
  </p:sldMasterIdLst>
  <p:notesMasterIdLst>
    <p:notesMasterId r:id="rId18"/>
  </p:notesMasterIdLst>
  <p:sldIdLst>
    <p:sldId id="256" r:id="rId4"/>
    <p:sldId id="257" r:id="rId5"/>
    <p:sldId id="258" r:id="rId6"/>
    <p:sldId id="259" r:id="rId7"/>
    <p:sldId id="272" r:id="rId8"/>
    <p:sldId id="273" r:id="rId9"/>
    <p:sldId id="274" r:id="rId10"/>
    <p:sldId id="276" r:id="rId11"/>
    <p:sldId id="277" r:id="rId12"/>
    <p:sldId id="278" r:id="rId13"/>
    <p:sldId id="279" r:id="rId14"/>
    <p:sldId id="281" r:id="rId15"/>
    <p:sldId id="280" r:id="rId16"/>
    <p:sldId id="28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92C71"/>
    <a:srgbClr val="FFFFCC"/>
    <a:srgbClr val="1E7020"/>
    <a:srgbClr val="009900"/>
    <a:srgbClr val="003300"/>
    <a:srgbClr val="268E28"/>
    <a:srgbClr val="2BA12E"/>
    <a:srgbClr val="0FF1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p:scale>
          <a:sx n="73" d="100"/>
          <a:sy n="73" d="100"/>
        </p:scale>
        <p:origin x="-121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7B3FDC-6768-4F37-9729-FC0EEB7B17AC}" type="datetimeFigureOut">
              <a:rPr lang="th-TH" smtClean="0"/>
              <a:pPr/>
              <a:t>23/01/58</a:t>
            </a:fld>
            <a:endParaRPr lang="th-T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34F07C-DC48-4A6D-9BA0-64805CF52101}" type="slidenum">
              <a:rPr lang="th-TH" smtClean="0"/>
              <a:pPr/>
              <a:t>‹#›</a:t>
            </a:fld>
            <a:endParaRPr lang="th-TH"/>
          </a:p>
        </p:txBody>
      </p:sp>
    </p:spTree>
    <p:extLst>
      <p:ext uri="{BB962C8B-B14F-4D97-AF65-F5344CB8AC3E}">
        <p14:creationId xmlns:p14="http://schemas.microsoft.com/office/powerpoint/2010/main" val="2279738219"/>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964B29A-08E2-4F6F-A8C9-B77C43745D76}" type="datetime1">
              <a:rPr lang="th-TH" smtClean="0"/>
              <a:pPr/>
              <a:t>23/01/58</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a:xfrm>
            <a:off x="7010400" y="6492875"/>
            <a:ext cx="2133600" cy="365125"/>
          </a:xfrm>
        </p:spPr>
        <p:txBody>
          <a:bodyPr/>
          <a:lstStyle>
            <a:lvl1pPr>
              <a:defRPr sz="1800"/>
            </a:lvl1pPr>
          </a:lstStyle>
          <a:p>
            <a:fld id="{61DCBBE1-314B-45E7-A14D-E54A756E973C}" type="slidenum">
              <a:rPr lang="th-TH" smtClean="0"/>
              <a:pPr/>
              <a:t>‹#›</a:t>
            </a:fld>
            <a:endParaRPr lang="th-TH" dirty="0"/>
          </a:p>
        </p:txBody>
      </p:sp>
      <p:grpSp>
        <p:nvGrpSpPr>
          <p:cNvPr id="2" name="Group 11"/>
          <p:cNvGrpSpPr/>
          <p:nvPr userDrawn="1"/>
        </p:nvGrpSpPr>
        <p:grpSpPr>
          <a:xfrm>
            <a:off x="1259632" y="0"/>
            <a:ext cx="7884368" cy="551630"/>
            <a:chOff x="1259632" y="0"/>
            <a:chExt cx="7884368" cy="551630"/>
          </a:xfrm>
        </p:grpSpPr>
        <p:pic>
          <p:nvPicPr>
            <p:cNvPr id="7" name="Picture 6" descr="jgsee-logo-full"/>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59632" y="0"/>
              <a:ext cx="2007501" cy="296355"/>
            </a:xfrm>
            <a:prstGeom prst="rect">
              <a:avLst/>
            </a:prstGeom>
            <a:noFill/>
            <a:ln>
              <a:noFill/>
            </a:ln>
          </p:spPr>
        </p:pic>
        <p:pic>
          <p:nvPicPr>
            <p:cNvPr id="8" name="Picture 7"/>
            <p:cNvPicPr/>
            <p:nvPr userDrawn="1"/>
          </p:nvPicPr>
          <p:blipFill rotWithShape="1">
            <a:blip r:embed="rId3" cstate="print">
              <a:extLst>
                <a:ext uri="{28A0092B-C50C-407E-A947-70E740481C1C}">
                  <a14:useLocalDpi xmlns:a14="http://schemas.microsoft.com/office/drawing/2010/main" val="0"/>
                </a:ext>
              </a:extLst>
            </a:blip>
            <a:srcRect l="6521" t="14389" r="10870" b="17205"/>
            <a:stretch/>
          </p:blipFill>
          <p:spPr>
            <a:xfrm>
              <a:off x="4716016" y="0"/>
              <a:ext cx="1065859" cy="385976"/>
            </a:xfrm>
            <a:prstGeom prst="rect">
              <a:avLst/>
            </a:prstGeom>
          </p:spPr>
        </p:pic>
        <p:pic>
          <p:nvPicPr>
            <p:cNvPr id="9" name="Picture 5"/>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635896" y="0"/>
              <a:ext cx="644239" cy="55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userDrawn="1"/>
          </p:nvSpPr>
          <p:spPr>
            <a:xfrm>
              <a:off x="6012160" y="0"/>
              <a:ext cx="3131840" cy="307777"/>
            </a:xfrm>
            <a:prstGeom prst="rect">
              <a:avLst/>
            </a:prstGeom>
            <a:noFill/>
          </p:spPr>
          <p:txBody>
            <a:bodyPr wrap="square" rtlCol="0">
              <a:spAutoFit/>
            </a:bodyPr>
            <a:lstStyle/>
            <a:p>
              <a:r>
                <a:rPr lang="en-US" sz="1400" dirty="0" smtClean="0">
                  <a:solidFill>
                    <a:schemeClr val="bg2">
                      <a:lumMod val="10000"/>
                    </a:schemeClr>
                  </a:solidFill>
                </a:rPr>
                <a:t>Energy and low income tropical housing</a:t>
              </a:r>
              <a:endParaRPr lang="th-TH" sz="1400" dirty="0">
                <a:solidFill>
                  <a:schemeClr val="bg2">
                    <a:lumMod val="10000"/>
                  </a:schemeClr>
                </a:solidFill>
              </a:endParaRPr>
            </a:p>
          </p:txBody>
        </p:sp>
      </p:grpSp>
    </p:spTree>
    <p:extLst>
      <p:ext uri="{BB962C8B-B14F-4D97-AF65-F5344CB8AC3E}">
        <p14:creationId xmlns:p14="http://schemas.microsoft.com/office/powerpoint/2010/main" val="290947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6CB0C5-D4A4-4801-B80F-5FF7CAFB972B}" type="datetime1">
              <a:rPr lang="th-TH" smtClean="0"/>
              <a:pPr/>
              <a:t>23/01/58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925B7-CE90-49D6-AA42-E986E16266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4686F1-9441-4E26-B908-97ABA644A414}" type="datetime1">
              <a:rPr lang="th-TH" smtClean="0"/>
              <a:pPr/>
              <a:t>23/01/58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925B7-CE90-49D6-AA42-E986E162665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B25A88-9688-47FB-8188-7A37868B1B7A}" type="datetime1">
              <a:rPr lang="th-TH" smtClean="0"/>
              <a:pPr/>
              <a:t>23/01/58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925B7-CE90-49D6-AA42-E986E162665E}"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673392-D67B-4451-BBB4-0A36DF81DA75}" type="datetime1">
              <a:rPr lang="th-TH" smtClean="0"/>
              <a:pPr/>
              <a:t>23/01/58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925B7-CE90-49D6-AA42-E986E162665E}"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228600" y="6492875"/>
            <a:ext cx="2133600" cy="365125"/>
          </a:xfrm>
        </p:spPr>
        <p:txBody>
          <a:bodyPr/>
          <a:lstStyle/>
          <a:p>
            <a:fld id="{49B3986F-3A4A-4D4B-8E7B-A96F5F77B0A6}" type="datetime1">
              <a:rPr lang="th-TH" smtClean="0"/>
              <a:pPr/>
              <a:t>23/01/58</a:t>
            </a:fld>
            <a:endParaRPr lang="th-TH"/>
          </a:p>
        </p:txBody>
      </p:sp>
      <p:sp>
        <p:nvSpPr>
          <p:cNvPr id="5" name="Footer Placeholder 4"/>
          <p:cNvSpPr>
            <a:spLocks noGrp="1"/>
          </p:cNvSpPr>
          <p:nvPr>
            <p:ph type="ftr" sz="quarter" idx="11"/>
          </p:nvPr>
        </p:nvSpPr>
        <p:spPr>
          <a:xfrm>
            <a:off x="3124200" y="6492875"/>
            <a:ext cx="2895600" cy="365125"/>
          </a:xfrm>
        </p:spPr>
        <p:txBody>
          <a:bodyPr/>
          <a:lstStyle/>
          <a:p>
            <a:endParaRPr lang="th-TH" dirty="0"/>
          </a:p>
        </p:txBody>
      </p:sp>
      <p:sp>
        <p:nvSpPr>
          <p:cNvPr id="6" name="Slide Number Placeholder 5"/>
          <p:cNvSpPr>
            <a:spLocks noGrp="1"/>
          </p:cNvSpPr>
          <p:nvPr>
            <p:ph type="sldNum" sz="quarter" idx="12"/>
          </p:nvPr>
        </p:nvSpPr>
        <p:spPr>
          <a:xfrm>
            <a:off x="7010400" y="6492875"/>
            <a:ext cx="2133600" cy="365125"/>
          </a:xfrm>
        </p:spPr>
        <p:txBody>
          <a:bodyPr/>
          <a:lstStyle/>
          <a:p>
            <a:fld id="{61DCBBE1-314B-45E7-A14D-E54A756E973C}" type="slidenum">
              <a:rPr lang="th-TH" smtClean="0"/>
              <a:pPr/>
              <a:t>‹#›</a:t>
            </a:fld>
            <a:endParaRPr lang="th-TH"/>
          </a:p>
        </p:txBody>
      </p:sp>
      <p:grpSp>
        <p:nvGrpSpPr>
          <p:cNvPr id="2" name="Group 11"/>
          <p:cNvGrpSpPr/>
          <p:nvPr userDrawn="1"/>
        </p:nvGrpSpPr>
        <p:grpSpPr>
          <a:xfrm>
            <a:off x="1259632" y="0"/>
            <a:ext cx="7884368" cy="551630"/>
            <a:chOff x="1259632" y="0"/>
            <a:chExt cx="7884368" cy="551630"/>
          </a:xfrm>
        </p:grpSpPr>
        <p:pic>
          <p:nvPicPr>
            <p:cNvPr id="7" name="Picture 6" descr="jgsee-logo-full"/>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59632" y="0"/>
              <a:ext cx="2007501" cy="296355"/>
            </a:xfrm>
            <a:prstGeom prst="rect">
              <a:avLst/>
            </a:prstGeom>
            <a:noFill/>
            <a:ln>
              <a:noFill/>
            </a:ln>
          </p:spPr>
        </p:pic>
        <p:pic>
          <p:nvPicPr>
            <p:cNvPr id="8" name="Picture 7"/>
            <p:cNvPicPr/>
            <p:nvPr userDrawn="1"/>
          </p:nvPicPr>
          <p:blipFill rotWithShape="1">
            <a:blip r:embed="rId3" cstate="print">
              <a:extLst>
                <a:ext uri="{28A0092B-C50C-407E-A947-70E740481C1C}">
                  <a14:useLocalDpi xmlns:a14="http://schemas.microsoft.com/office/drawing/2010/main" val="0"/>
                </a:ext>
              </a:extLst>
            </a:blip>
            <a:srcRect l="6521" t="14389" r="10870" b="17205"/>
            <a:stretch/>
          </p:blipFill>
          <p:spPr>
            <a:xfrm>
              <a:off x="4716016" y="0"/>
              <a:ext cx="1065859" cy="385976"/>
            </a:xfrm>
            <a:prstGeom prst="rect">
              <a:avLst/>
            </a:prstGeom>
          </p:spPr>
        </p:pic>
        <p:pic>
          <p:nvPicPr>
            <p:cNvPr id="9" name="Picture 5"/>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635896" y="0"/>
              <a:ext cx="644239" cy="55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userDrawn="1"/>
          </p:nvSpPr>
          <p:spPr>
            <a:xfrm>
              <a:off x="6012160" y="0"/>
              <a:ext cx="3131840" cy="307777"/>
            </a:xfrm>
            <a:prstGeom prst="rect">
              <a:avLst/>
            </a:prstGeom>
            <a:noFill/>
          </p:spPr>
          <p:txBody>
            <a:bodyPr wrap="square" rtlCol="0">
              <a:spAutoFit/>
            </a:bodyPr>
            <a:lstStyle/>
            <a:p>
              <a:r>
                <a:rPr lang="en-US" sz="1400" dirty="0" smtClean="0">
                  <a:solidFill>
                    <a:schemeClr val="bg2">
                      <a:lumMod val="10000"/>
                    </a:schemeClr>
                  </a:solidFill>
                </a:rPr>
                <a:t>Energy and low income tropical housing</a:t>
              </a:r>
              <a:endParaRPr lang="th-TH" sz="1400" dirty="0">
                <a:solidFill>
                  <a:schemeClr val="bg2">
                    <a:lumMod val="10000"/>
                  </a:schemeClr>
                </a:solidFill>
              </a:endParaRPr>
            </a:p>
          </p:txBody>
        </p:sp>
      </p:grpSp>
    </p:spTree>
    <p:extLst>
      <p:ext uri="{BB962C8B-B14F-4D97-AF65-F5344CB8AC3E}">
        <p14:creationId xmlns:p14="http://schemas.microsoft.com/office/powerpoint/2010/main" val="2909474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60932BC-7EE3-4516-91A7-124248E41845}" type="datetime1">
              <a:rPr lang="th-TH" smtClean="0"/>
              <a:pPr/>
              <a:t>23/01/58</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1DCBBE1-314B-45E7-A14D-E54A756E973C}" type="slidenum">
              <a:rPr lang="th-TH" smtClean="0"/>
              <a:pPr/>
              <a:t>‹#›</a:t>
            </a:fld>
            <a:endParaRPr lang="th-TH"/>
          </a:p>
        </p:txBody>
      </p:sp>
      <p:grpSp>
        <p:nvGrpSpPr>
          <p:cNvPr id="2" name="Group 11"/>
          <p:cNvGrpSpPr/>
          <p:nvPr userDrawn="1"/>
        </p:nvGrpSpPr>
        <p:grpSpPr>
          <a:xfrm>
            <a:off x="1259632" y="0"/>
            <a:ext cx="7884368" cy="551630"/>
            <a:chOff x="1259632" y="0"/>
            <a:chExt cx="7884368" cy="551630"/>
          </a:xfrm>
        </p:grpSpPr>
        <p:pic>
          <p:nvPicPr>
            <p:cNvPr id="7" name="Picture 6" descr="jgsee-logo-full"/>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59632" y="0"/>
              <a:ext cx="2007501" cy="296355"/>
            </a:xfrm>
            <a:prstGeom prst="rect">
              <a:avLst/>
            </a:prstGeom>
            <a:noFill/>
            <a:ln>
              <a:noFill/>
            </a:ln>
          </p:spPr>
        </p:pic>
        <p:pic>
          <p:nvPicPr>
            <p:cNvPr id="8" name="Picture 7"/>
            <p:cNvPicPr/>
            <p:nvPr userDrawn="1"/>
          </p:nvPicPr>
          <p:blipFill rotWithShape="1">
            <a:blip r:embed="rId3" cstate="print">
              <a:extLst>
                <a:ext uri="{28A0092B-C50C-407E-A947-70E740481C1C}">
                  <a14:useLocalDpi xmlns:a14="http://schemas.microsoft.com/office/drawing/2010/main" val="0"/>
                </a:ext>
              </a:extLst>
            </a:blip>
            <a:srcRect l="6521" t="14389" r="10870" b="17205"/>
            <a:stretch/>
          </p:blipFill>
          <p:spPr>
            <a:xfrm>
              <a:off x="4716016" y="0"/>
              <a:ext cx="1065859" cy="385976"/>
            </a:xfrm>
            <a:prstGeom prst="rect">
              <a:avLst/>
            </a:prstGeom>
          </p:spPr>
        </p:pic>
        <p:pic>
          <p:nvPicPr>
            <p:cNvPr id="9" name="Picture 5"/>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635896" y="0"/>
              <a:ext cx="644239" cy="55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userDrawn="1"/>
          </p:nvSpPr>
          <p:spPr>
            <a:xfrm>
              <a:off x="6012160" y="0"/>
              <a:ext cx="3131840" cy="307777"/>
            </a:xfrm>
            <a:prstGeom prst="rect">
              <a:avLst/>
            </a:prstGeom>
            <a:noFill/>
          </p:spPr>
          <p:txBody>
            <a:bodyPr wrap="square" rtlCol="0">
              <a:spAutoFit/>
            </a:bodyPr>
            <a:lstStyle/>
            <a:p>
              <a:r>
                <a:rPr lang="en-US" sz="1400" dirty="0" smtClean="0">
                  <a:solidFill>
                    <a:schemeClr val="bg2">
                      <a:lumMod val="10000"/>
                    </a:schemeClr>
                  </a:solidFill>
                </a:rPr>
                <a:t>Energy and low income tropical housing</a:t>
              </a:r>
              <a:endParaRPr lang="th-TH" sz="1400" dirty="0">
                <a:solidFill>
                  <a:schemeClr val="bg2">
                    <a:lumMod val="10000"/>
                  </a:schemeClr>
                </a:solidFill>
              </a:endParaRPr>
            </a:p>
          </p:txBody>
        </p:sp>
      </p:grpSp>
    </p:spTree>
    <p:extLst>
      <p:ext uri="{BB962C8B-B14F-4D97-AF65-F5344CB8AC3E}">
        <p14:creationId xmlns:p14="http://schemas.microsoft.com/office/powerpoint/2010/main" val="29094747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775E3C-5B71-48FD-83E8-B3F1329A77C8}" type="datetime1">
              <a:rPr lang="th-TH" smtClean="0"/>
              <a:pPr/>
              <a:t>23/01/58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3BEA1-AFB8-4D65-935F-08A7DBDCD23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C2935-9FDB-4938-AE1C-BB68A36A2895}" type="datetime1">
              <a:rPr lang="th-TH" smtClean="0"/>
              <a:pPr/>
              <a:t>23/01/58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3BEA1-AFB8-4D65-935F-08A7DBDCD23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DCB2E2-74B7-41C6-AD01-18A341308B08}" type="datetime1">
              <a:rPr lang="th-TH" smtClean="0"/>
              <a:pPr/>
              <a:t>23/01/58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3BEA1-AFB8-4D65-935F-08A7DBDCD23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3CFC54-8EC4-4B1D-B830-E6E58251C9B5}" type="datetime1">
              <a:rPr lang="th-TH" smtClean="0"/>
              <a:pPr/>
              <a:t>23/01/58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3BEA1-AFB8-4D65-935F-08A7DBDCD2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62B403F-1438-44F6-87CE-80DD12DDB123}" type="datetime1">
              <a:rPr lang="th-TH" smtClean="0"/>
              <a:pPr/>
              <a:t>23/01/58</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1DCBBE1-314B-45E7-A14D-E54A756E973C}" type="slidenum">
              <a:rPr lang="th-TH" smtClean="0"/>
              <a:pPr/>
              <a:t>‹#›</a:t>
            </a:fld>
            <a:endParaRPr lang="th-TH"/>
          </a:p>
        </p:txBody>
      </p:sp>
      <p:grpSp>
        <p:nvGrpSpPr>
          <p:cNvPr id="2" name="Group 11"/>
          <p:cNvGrpSpPr/>
          <p:nvPr userDrawn="1"/>
        </p:nvGrpSpPr>
        <p:grpSpPr>
          <a:xfrm>
            <a:off x="1259632" y="0"/>
            <a:ext cx="7884368" cy="551630"/>
            <a:chOff x="1259632" y="0"/>
            <a:chExt cx="7884368" cy="551630"/>
          </a:xfrm>
        </p:grpSpPr>
        <p:pic>
          <p:nvPicPr>
            <p:cNvPr id="7" name="Picture 6" descr="jgsee-logo-full"/>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59632" y="0"/>
              <a:ext cx="2007501" cy="296355"/>
            </a:xfrm>
            <a:prstGeom prst="rect">
              <a:avLst/>
            </a:prstGeom>
            <a:noFill/>
            <a:ln>
              <a:noFill/>
            </a:ln>
          </p:spPr>
        </p:pic>
        <p:pic>
          <p:nvPicPr>
            <p:cNvPr id="8" name="Picture 7"/>
            <p:cNvPicPr/>
            <p:nvPr userDrawn="1"/>
          </p:nvPicPr>
          <p:blipFill rotWithShape="1">
            <a:blip r:embed="rId3" cstate="print">
              <a:extLst>
                <a:ext uri="{28A0092B-C50C-407E-A947-70E740481C1C}">
                  <a14:useLocalDpi xmlns:a14="http://schemas.microsoft.com/office/drawing/2010/main" val="0"/>
                </a:ext>
              </a:extLst>
            </a:blip>
            <a:srcRect l="6521" t="14389" r="10870" b="17205"/>
            <a:stretch/>
          </p:blipFill>
          <p:spPr>
            <a:xfrm>
              <a:off x="4716016" y="0"/>
              <a:ext cx="1065859" cy="385976"/>
            </a:xfrm>
            <a:prstGeom prst="rect">
              <a:avLst/>
            </a:prstGeom>
          </p:spPr>
        </p:pic>
        <p:pic>
          <p:nvPicPr>
            <p:cNvPr id="9" name="Picture 5"/>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635896" y="0"/>
              <a:ext cx="644239" cy="55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userDrawn="1"/>
          </p:nvSpPr>
          <p:spPr>
            <a:xfrm>
              <a:off x="6012160" y="0"/>
              <a:ext cx="3131840" cy="307777"/>
            </a:xfrm>
            <a:prstGeom prst="rect">
              <a:avLst/>
            </a:prstGeom>
            <a:noFill/>
          </p:spPr>
          <p:txBody>
            <a:bodyPr wrap="square" rtlCol="0">
              <a:spAutoFit/>
            </a:bodyPr>
            <a:lstStyle/>
            <a:p>
              <a:r>
                <a:rPr lang="en-US" sz="1400" dirty="0" smtClean="0">
                  <a:solidFill>
                    <a:schemeClr val="bg2">
                      <a:lumMod val="10000"/>
                    </a:schemeClr>
                  </a:solidFill>
                </a:rPr>
                <a:t>Energy and low income tropical housing</a:t>
              </a:r>
              <a:endParaRPr lang="th-TH" sz="1400" dirty="0">
                <a:solidFill>
                  <a:schemeClr val="bg2">
                    <a:lumMod val="10000"/>
                  </a:schemeClr>
                </a:solidFill>
              </a:endParaRPr>
            </a:p>
          </p:txBody>
        </p:sp>
      </p:grpSp>
    </p:spTree>
    <p:extLst>
      <p:ext uri="{BB962C8B-B14F-4D97-AF65-F5344CB8AC3E}">
        <p14:creationId xmlns:p14="http://schemas.microsoft.com/office/powerpoint/2010/main" val="29094747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FD6A62-A472-45C6-BC8A-4968BEAEF531}" type="datetime1">
              <a:rPr lang="th-TH" smtClean="0"/>
              <a:pPr/>
              <a:t>23/01/58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A3BEA1-AFB8-4D65-935F-08A7DBDCD23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5271A7-F6E1-47D2-AAFA-488B200A934E}" type="datetime1">
              <a:rPr lang="th-TH" smtClean="0"/>
              <a:pPr/>
              <a:t>23/01/58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A3BEA1-AFB8-4D65-935F-08A7DBDCD23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88A773-52FF-4157-957D-085C71B0F674}" type="datetime1">
              <a:rPr lang="th-TH" smtClean="0"/>
              <a:pPr/>
              <a:t>23/01/58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A3BEA1-AFB8-4D65-935F-08A7DBDCD23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C330F-1E9A-402A-8365-F0CB38F741E0}" type="datetime1">
              <a:rPr lang="th-TH" smtClean="0"/>
              <a:pPr/>
              <a:t>23/01/58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3BEA1-AFB8-4D65-935F-08A7DBDCD238}"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0CC3CD-E88F-48F2-899B-05721F004750}" type="datetime1">
              <a:rPr lang="th-TH" smtClean="0"/>
              <a:pPr/>
              <a:t>23/01/58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3BEA1-AFB8-4D65-935F-08A7DBDCD238}"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852A0B-FC82-4454-ACE0-94A4A5CAB1A5}" type="datetime1">
              <a:rPr lang="th-TH" smtClean="0"/>
              <a:pPr/>
              <a:t>23/01/58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3BEA1-AFB8-4D65-935F-08A7DBDCD238}"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B6F42-FF14-4E9E-97C1-6B0F056BD28F}" type="datetime1">
              <a:rPr lang="th-TH" smtClean="0"/>
              <a:pPr/>
              <a:t>23/01/58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3BEA1-AFB8-4D65-935F-08A7DBDCD238}"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89186B-7611-4F29-8D7E-BA5386347EA5}" type="datetime1">
              <a:rPr lang="th-TH" smtClean="0"/>
              <a:pPr/>
              <a:t>23/01/58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DB4FF-5A5B-45E9-9EEA-7F4D6B3EA885}"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F4CAA9-0335-4DD9-9582-7C20EF956D0B}" type="datetime1">
              <a:rPr lang="th-TH" smtClean="0"/>
              <a:pPr/>
              <a:t>23/01/58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DB4FF-5A5B-45E9-9EEA-7F4D6B3EA885}"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3B15D6-C165-4BB3-A70E-1A3853564F42}" type="datetime1">
              <a:rPr lang="th-TH" smtClean="0"/>
              <a:pPr/>
              <a:t>23/01/58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DB4FF-5A5B-45E9-9EEA-7F4D6B3EA88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9E58C-002D-48FA-B4F7-0C57FB837125}" type="datetime1">
              <a:rPr lang="th-TH" smtClean="0"/>
              <a:pPr/>
              <a:t>23/01/58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925B7-CE90-49D6-AA42-E986E162665E}"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4CD53-FBD0-43B3-9542-31327C5BEC24}" type="datetime1">
              <a:rPr lang="th-TH" smtClean="0"/>
              <a:pPr/>
              <a:t>23/01/58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DB4FF-5A5B-45E9-9EEA-7F4D6B3EA885}"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B1D52D-A506-4D6C-821E-74EA5033617B}" type="datetime1">
              <a:rPr lang="th-TH" smtClean="0"/>
              <a:pPr/>
              <a:t>23/01/58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EDB4FF-5A5B-45E9-9EEA-7F4D6B3EA885}"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3EB265-46EE-4370-916E-DC1E922931FB}" type="datetime1">
              <a:rPr lang="th-TH" smtClean="0"/>
              <a:pPr/>
              <a:t>23/01/58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EDB4FF-5A5B-45E9-9EEA-7F4D6B3EA885}"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CDC28C-5E9D-4945-92EF-46949A7B57DC}" type="datetime1">
              <a:rPr lang="th-TH" smtClean="0"/>
              <a:pPr/>
              <a:t>23/01/58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EDB4FF-5A5B-45E9-9EEA-7F4D6B3EA885}"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0E5577-93A8-4625-B47F-5C107A9EFC2C}" type="datetime1">
              <a:rPr lang="th-TH" smtClean="0"/>
              <a:pPr/>
              <a:t>23/01/58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DB4FF-5A5B-45E9-9EEA-7F4D6B3EA885}"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035449-333B-4B10-9896-94E8A57F16C1}" type="datetime1">
              <a:rPr lang="th-TH" smtClean="0"/>
              <a:pPr/>
              <a:t>23/01/58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DB4FF-5A5B-45E9-9EEA-7F4D6B3EA885}"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4BACC-9BCD-4DE5-A9D1-E4065E790C10}" type="datetime1">
              <a:rPr lang="th-TH" smtClean="0"/>
              <a:pPr/>
              <a:t>23/01/58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DB4FF-5A5B-45E9-9EEA-7F4D6B3EA885}"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9949A9-D54D-4E81-831F-1AEDB341FC1F}" type="datetime1">
              <a:rPr lang="th-TH" smtClean="0"/>
              <a:pPr/>
              <a:t>23/01/58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DB4FF-5A5B-45E9-9EEA-7F4D6B3EA88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DFCB90-27F2-4DF2-8C5F-9129354D729B}" type="datetime1">
              <a:rPr lang="th-TH" smtClean="0"/>
              <a:pPr/>
              <a:t>23/01/58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925B7-CE90-49D6-AA42-E986E16266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999633-BC66-4797-AE1A-27BE4F2F2EF7}" type="datetime1">
              <a:rPr lang="th-TH" smtClean="0"/>
              <a:pPr/>
              <a:t>23/01/58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925B7-CE90-49D6-AA42-E986E16266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FF84EE-4945-4A0D-AB1D-A67917495BF4}" type="datetime1">
              <a:rPr lang="th-TH" smtClean="0"/>
              <a:pPr/>
              <a:t>23/01/58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925B7-CE90-49D6-AA42-E986E16266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AAD586-4230-4B6E-96A4-91FD9E8D2876}" type="datetime1">
              <a:rPr lang="th-TH" smtClean="0"/>
              <a:pPr/>
              <a:t>23/01/58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9925B7-CE90-49D6-AA42-E986E16266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735649-D183-497F-979A-816BE1126FE1}" type="datetime1">
              <a:rPr lang="th-TH" smtClean="0"/>
              <a:pPr/>
              <a:t>23/01/58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9925B7-CE90-49D6-AA42-E986E16266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0884AF-61E0-4AD8-A98D-6CDA59D27EF3}" type="datetime1">
              <a:rPr lang="th-TH" smtClean="0"/>
              <a:pPr/>
              <a:t>23/01/58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9925B7-CE90-49D6-AA42-E986E16266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B61FE-7437-460D-9D42-775F6BE60E89}" type="datetime1">
              <a:rPr lang="th-TH" smtClean="0"/>
              <a:pPr/>
              <a:t>23/01/58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925B7-CE90-49D6-AA42-E986E16266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9" r:id="rId1"/>
    <p:sldLayoutId id="2147483698" r:id="rId2"/>
    <p:sldLayoutId id="2147483675" r:id="rId3"/>
    <p:sldLayoutId id="2147483674"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60"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517DB-AA6B-4749-8E9F-3F0D5C6554A5}" type="datetime1">
              <a:rPr lang="th-TH" smtClean="0"/>
              <a:pPr/>
              <a:t>23/01/58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A3BEA1-AFB8-4D65-935F-08A7DBDCD2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F64C36-E25F-4C73-8F83-87F92BAA1A7B}" type="datetime1">
              <a:rPr lang="th-TH" smtClean="0"/>
              <a:pPr/>
              <a:t>23/01/58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DB4FF-5A5B-45E9-9EEA-7F4D6B3EA88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11.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embeddings/Microsoft_Excel_97-2003_Worksheet1.xls"/></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143000"/>
            <a:ext cx="8763000" cy="5909310"/>
          </a:xfrm>
          <a:prstGeom prst="rect">
            <a:avLst/>
          </a:prstGeom>
          <a:noFill/>
        </p:spPr>
        <p:txBody>
          <a:bodyPr wrap="square" rtlCol="0">
            <a:spAutoFit/>
          </a:bodyPr>
          <a:lstStyle/>
          <a:p>
            <a:pPr algn="ctr">
              <a:spcAft>
                <a:spcPts val="1200"/>
              </a:spcAft>
            </a:pPr>
            <a:r>
              <a:rPr lang="en-US" sz="4400" b="1" dirty="0" smtClean="0">
                <a:solidFill>
                  <a:srgbClr val="092C71"/>
                </a:solidFill>
              </a:rPr>
              <a:t>Building Energy and Carbon Rating and Labeling:</a:t>
            </a:r>
          </a:p>
          <a:p>
            <a:pPr algn="ctr">
              <a:spcAft>
                <a:spcPts val="1200"/>
              </a:spcAft>
            </a:pPr>
            <a:r>
              <a:rPr lang="en-US" sz="4400" b="1" dirty="0" smtClean="0">
                <a:solidFill>
                  <a:srgbClr val="092C71"/>
                </a:solidFill>
              </a:rPr>
              <a:t>a Briefing</a:t>
            </a:r>
          </a:p>
          <a:p>
            <a:pPr algn="ctr">
              <a:spcAft>
                <a:spcPts val="1200"/>
              </a:spcAft>
            </a:pPr>
            <a:endParaRPr lang="en-US" sz="4400" b="1" dirty="0" smtClean="0">
              <a:solidFill>
                <a:srgbClr val="2BA12E"/>
              </a:solidFill>
            </a:endParaRPr>
          </a:p>
          <a:p>
            <a:pPr algn="ctr">
              <a:spcAft>
                <a:spcPts val="1200"/>
              </a:spcAft>
            </a:pPr>
            <a:r>
              <a:rPr lang="en-US" sz="3600" dirty="0" err="1" smtClean="0">
                <a:solidFill>
                  <a:srgbClr val="1E7020"/>
                </a:solidFill>
              </a:rPr>
              <a:t>Surapong</a:t>
            </a:r>
            <a:r>
              <a:rPr lang="en-US" sz="3600" dirty="0" smtClean="0">
                <a:solidFill>
                  <a:srgbClr val="1E7020"/>
                </a:solidFill>
              </a:rPr>
              <a:t> </a:t>
            </a:r>
            <a:r>
              <a:rPr lang="en-US" sz="3600" dirty="0" err="1" smtClean="0">
                <a:solidFill>
                  <a:srgbClr val="1E7020"/>
                </a:solidFill>
              </a:rPr>
              <a:t>Chirarattananon</a:t>
            </a:r>
            <a:endParaRPr lang="en-US" sz="3600" dirty="0" smtClean="0">
              <a:solidFill>
                <a:srgbClr val="1E7020"/>
              </a:solidFill>
            </a:endParaRPr>
          </a:p>
          <a:p>
            <a:pPr algn="ctr">
              <a:spcAft>
                <a:spcPts val="1200"/>
              </a:spcAft>
            </a:pPr>
            <a:r>
              <a:rPr lang="en-US" sz="3600" dirty="0" smtClean="0">
                <a:solidFill>
                  <a:srgbClr val="1E7020"/>
                </a:solidFill>
              </a:rPr>
              <a:t>Joint Graduate School of Energy and Environment</a:t>
            </a:r>
          </a:p>
          <a:p>
            <a:pPr algn="ctr">
              <a:spcAft>
                <a:spcPts val="1200"/>
              </a:spcAft>
            </a:pPr>
            <a:endParaRPr lang="en-US" sz="4400" dirty="0">
              <a:solidFill>
                <a:srgbClr val="2BA12E"/>
              </a:solidFill>
            </a:endParaRPr>
          </a:p>
        </p:txBody>
      </p:sp>
      <p:sp>
        <p:nvSpPr>
          <p:cNvPr id="3" name="Slide Number Placeholder 2"/>
          <p:cNvSpPr>
            <a:spLocks noGrp="1"/>
          </p:cNvSpPr>
          <p:nvPr>
            <p:ph type="sldNum" sz="quarter" idx="12"/>
          </p:nvPr>
        </p:nvSpPr>
        <p:spPr/>
        <p:txBody>
          <a:bodyPr/>
          <a:lstStyle/>
          <a:p>
            <a:fld id="{61DCBBE1-314B-45E7-A14D-E54A756E973C}" type="slidenum">
              <a:rPr lang="th-TH" smtClean="0"/>
              <a:pPr/>
              <a:t>1</a:t>
            </a:fld>
            <a:endParaRPr lang="th-TH"/>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010400" y="6492875"/>
            <a:ext cx="2133600" cy="365125"/>
          </a:xfrm>
        </p:spPr>
        <p:txBody>
          <a:bodyPr/>
          <a:lstStyle/>
          <a:p>
            <a:fld id="{61DCBBE1-314B-45E7-A14D-E54A756E973C}" type="slidenum">
              <a:rPr lang="th-TH" sz="1800" smtClean="0"/>
              <a:pPr/>
              <a:t>10</a:t>
            </a:fld>
            <a:endParaRPr lang="th-TH" sz="1800"/>
          </a:p>
        </p:txBody>
      </p:sp>
      <p:graphicFrame>
        <p:nvGraphicFramePr>
          <p:cNvPr id="108549" name="Object 5"/>
          <p:cNvGraphicFramePr>
            <a:graphicFrameLocks noChangeAspect="1"/>
          </p:cNvGraphicFramePr>
          <p:nvPr/>
        </p:nvGraphicFramePr>
        <p:xfrm>
          <a:off x="838200" y="3657600"/>
          <a:ext cx="7886700" cy="2573338"/>
        </p:xfrm>
        <a:graphic>
          <a:graphicData uri="http://schemas.openxmlformats.org/presentationml/2006/ole">
            <mc:AlternateContent xmlns:mc="http://schemas.openxmlformats.org/markup-compatibility/2006">
              <mc:Choice xmlns:v="urn:schemas-microsoft-com:vml" Requires="v">
                <p:oleObj spid="_x0000_s108550" name="Equation" r:id="rId3" imgW="5270500" imgH="1524000" progId="Equation.DSMT4">
                  <p:embed/>
                </p:oleObj>
              </mc:Choice>
              <mc:Fallback>
                <p:oleObj name="Equation" r:id="rId3" imgW="5270500" imgH="1524000" progId="Equation.DSMT4">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657600"/>
                        <a:ext cx="7886700"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 name="TextBox 6"/>
          <p:cNvSpPr txBox="1"/>
          <p:nvPr/>
        </p:nvSpPr>
        <p:spPr>
          <a:xfrm>
            <a:off x="304800" y="609600"/>
            <a:ext cx="8458200" cy="954107"/>
          </a:xfrm>
          <a:prstGeom prst="rect">
            <a:avLst/>
          </a:prstGeom>
          <a:noFill/>
        </p:spPr>
        <p:txBody>
          <a:bodyPr wrap="square" rtlCol="0">
            <a:spAutoFit/>
          </a:bodyPr>
          <a:lstStyle/>
          <a:p>
            <a:r>
              <a:rPr lang="en-US" sz="2800" b="1" dirty="0" smtClean="0">
                <a:solidFill>
                  <a:schemeClr val="tx2">
                    <a:lumMod val="50000"/>
                  </a:schemeClr>
                </a:solidFill>
              </a:rPr>
              <a:t>Nominal (Electrical) Energy Consumption of the Whole Building </a:t>
            </a:r>
            <a:endParaRPr lang="th-TH" sz="2800" b="1" dirty="0">
              <a:solidFill>
                <a:schemeClr val="tx2">
                  <a:lumMod val="50000"/>
                </a:schemeClr>
              </a:solidFill>
            </a:endParaRPr>
          </a:p>
        </p:txBody>
      </p:sp>
      <p:sp>
        <p:nvSpPr>
          <p:cNvPr id="8" name="TextBox 7"/>
          <p:cNvSpPr txBox="1"/>
          <p:nvPr/>
        </p:nvSpPr>
        <p:spPr>
          <a:xfrm>
            <a:off x="304800" y="1524000"/>
            <a:ext cx="8839200" cy="1815882"/>
          </a:xfrm>
          <a:prstGeom prst="rect">
            <a:avLst/>
          </a:prstGeom>
          <a:noFill/>
        </p:spPr>
        <p:txBody>
          <a:bodyPr wrap="square" rtlCol="0">
            <a:spAutoFit/>
          </a:bodyPr>
          <a:lstStyle/>
          <a:p>
            <a:pPr>
              <a:buFont typeface="Arial" pitchFamily="34" charset="0"/>
              <a:buChar char="•"/>
            </a:pPr>
            <a:r>
              <a:rPr lang="en-US" sz="2800" dirty="0" smtClean="0">
                <a:solidFill>
                  <a:srgbClr val="006600"/>
                </a:solidFill>
              </a:rPr>
              <a:t> The nominal energy consumption of the whole building is obtained as a summation of adjusted rated consumption due to OTTV, air-conditioning, lighting, occupants, and equipment  of each space in the building, </a:t>
            </a:r>
            <a:r>
              <a:rPr lang="en-US" sz="2800" i="1" dirty="0" err="1" smtClean="0">
                <a:solidFill>
                  <a:srgbClr val="006600"/>
                </a:solidFill>
              </a:rPr>
              <a:t>E</a:t>
            </a:r>
            <a:r>
              <a:rPr lang="en-US" sz="2800" i="1" baseline="-25000" dirty="0" err="1" smtClean="0">
                <a:solidFill>
                  <a:srgbClr val="006600"/>
                </a:solidFill>
              </a:rPr>
              <a:t>pa</a:t>
            </a:r>
            <a:endParaRPr lang="th-TH" sz="2800" i="1" baseline="-25000" dirty="0">
              <a:solidFill>
                <a:srgbClr val="0066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1DCBBE1-314B-45E7-A14D-E54A756E973C}" type="slidenum">
              <a:rPr lang="th-TH" smtClean="0"/>
              <a:pPr/>
              <a:t>11</a:t>
            </a:fld>
            <a:endParaRPr lang="th-TH"/>
          </a:p>
        </p:txBody>
      </p:sp>
      <p:sp>
        <p:nvSpPr>
          <p:cNvPr id="3" name="TextBox 2"/>
          <p:cNvSpPr txBox="1"/>
          <p:nvPr/>
        </p:nvSpPr>
        <p:spPr>
          <a:xfrm>
            <a:off x="304800" y="609600"/>
            <a:ext cx="8458200" cy="954107"/>
          </a:xfrm>
          <a:prstGeom prst="rect">
            <a:avLst/>
          </a:prstGeom>
          <a:noFill/>
        </p:spPr>
        <p:txBody>
          <a:bodyPr wrap="square" rtlCol="0">
            <a:spAutoFit/>
          </a:bodyPr>
          <a:lstStyle/>
          <a:p>
            <a:r>
              <a:rPr lang="en-US" sz="2800" b="1" dirty="0" smtClean="0">
                <a:solidFill>
                  <a:schemeClr val="tx2">
                    <a:lumMod val="50000"/>
                  </a:schemeClr>
                </a:solidFill>
              </a:rPr>
              <a:t>Nominal (Electrical) Energy Consumption of the Whole Building </a:t>
            </a:r>
            <a:r>
              <a:rPr lang="en-US" sz="2800" b="1" dirty="0" smtClean="0">
                <a:solidFill>
                  <a:srgbClr val="C00000"/>
                </a:solidFill>
              </a:rPr>
              <a:t>and Energy Performance Rating</a:t>
            </a:r>
            <a:endParaRPr lang="th-TH" sz="2800" b="1" dirty="0">
              <a:solidFill>
                <a:srgbClr val="C00000"/>
              </a:solidFill>
            </a:endParaRPr>
          </a:p>
        </p:txBody>
      </p:sp>
      <p:sp>
        <p:nvSpPr>
          <p:cNvPr id="4" name="TextBox 3"/>
          <p:cNvSpPr txBox="1"/>
          <p:nvPr/>
        </p:nvSpPr>
        <p:spPr>
          <a:xfrm>
            <a:off x="228600" y="1600200"/>
            <a:ext cx="8915400" cy="5088573"/>
          </a:xfrm>
          <a:prstGeom prst="rect">
            <a:avLst/>
          </a:prstGeom>
          <a:noFill/>
        </p:spPr>
        <p:txBody>
          <a:bodyPr wrap="square" rtlCol="0">
            <a:spAutoFit/>
          </a:bodyPr>
          <a:lstStyle/>
          <a:p>
            <a:pPr>
              <a:spcAft>
                <a:spcPts val="1000"/>
              </a:spcAft>
              <a:buFont typeface="Arial" pitchFamily="34" charset="0"/>
              <a:buChar char="•"/>
            </a:pPr>
            <a:r>
              <a:rPr lang="en-US" sz="2800" dirty="0" smtClean="0">
                <a:solidFill>
                  <a:srgbClr val="006600"/>
                </a:solidFill>
              </a:rPr>
              <a:t> The method has allowance for variations of occupancy density, building shape, deviation of operating schedule, and diversity of equipment use. </a:t>
            </a:r>
          </a:p>
          <a:p>
            <a:pPr>
              <a:spcAft>
                <a:spcPts val="1000"/>
              </a:spcAft>
              <a:buFont typeface="Arial" pitchFamily="34" charset="0"/>
              <a:buChar char="•"/>
            </a:pPr>
            <a:r>
              <a:rPr lang="en-US" sz="2800" dirty="0" smtClean="0">
                <a:solidFill>
                  <a:srgbClr val="006600"/>
                </a:solidFill>
              </a:rPr>
              <a:t> </a:t>
            </a:r>
            <a:r>
              <a:rPr lang="en-US" sz="2800" dirty="0" smtClean="0">
                <a:solidFill>
                  <a:srgbClr val="C00000"/>
                </a:solidFill>
              </a:rPr>
              <a:t>If a given building is to be rated for energy efficiency</a:t>
            </a:r>
            <a:r>
              <a:rPr lang="en-US" sz="2800" dirty="0" smtClean="0">
                <a:solidFill>
                  <a:srgbClr val="006600"/>
                </a:solidFill>
              </a:rPr>
              <a:t>, the method based on rating the performance of each system to different levels and using the equation for obtaining its nominal whole building energy use  can be applied. </a:t>
            </a:r>
          </a:p>
          <a:p>
            <a:pPr>
              <a:spcAft>
                <a:spcPts val="1000"/>
              </a:spcAft>
              <a:buFont typeface="Arial" pitchFamily="34" charset="0"/>
              <a:buChar char="•"/>
            </a:pPr>
            <a:r>
              <a:rPr lang="en-US" sz="2800" dirty="0" smtClean="0">
                <a:solidFill>
                  <a:srgbClr val="006600"/>
                </a:solidFill>
              </a:rPr>
              <a:t> In this case, the nominal consumption of a given building is compared to the nominal consumption of the same building with performance levels of all systems set to a common level.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010400" y="6492875"/>
            <a:ext cx="2133600" cy="365125"/>
          </a:xfrm>
        </p:spPr>
        <p:txBody>
          <a:bodyPr/>
          <a:lstStyle/>
          <a:p>
            <a:fld id="{61DCBBE1-314B-45E7-A14D-E54A756E973C}" type="slidenum">
              <a:rPr lang="th-TH" sz="1800" smtClean="0"/>
              <a:pPr/>
              <a:t>12</a:t>
            </a:fld>
            <a:endParaRPr lang="th-TH" sz="1800" dirty="0"/>
          </a:p>
        </p:txBody>
      </p:sp>
      <p:sp>
        <p:nvSpPr>
          <p:cNvPr id="3" name="TextBox 2"/>
          <p:cNvSpPr txBox="1"/>
          <p:nvPr/>
        </p:nvSpPr>
        <p:spPr>
          <a:xfrm>
            <a:off x="228600" y="1600200"/>
            <a:ext cx="8610600" cy="5216813"/>
          </a:xfrm>
          <a:prstGeom prst="rect">
            <a:avLst/>
          </a:prstGeom>
          <a:noFill/>
        </p:spPr>
        <p:txBody>
          <a:bodyPr wrap="square" rtlCol="0">
            <a:spAutoFit/>
          </a:bodyPr>
          <a:lstStyle/>
          <a:p>
            <a:pPr>
              <a:spcAft>
                <a:spcPts val="1000"/>
              </a:spcAft>
              <a:buFont typeface="Arial" pitchFamily="34" charset="0"/>
              <a:buChar char="•"/>
            </a:pPr>
            <a:r>
              <a:rPr lang="en-US" sz="2800" dirty="0" smtClean="0">
                <a:solidFill>
                  <a:srgbClr val="006600"/>
                </a:solidFill>
              </a:rPr>
              <a:t> If the original nominal consumption is not larger than that of this latter case, the performance of the original building is rated to the given level.</a:t>
            </a:r>
          </a:p>
          <a:p>
            <a:pPr>
              <a:spcAft>
                <a:spcPts val="1000"/>
              </a:spcAft>
              <a:buFont typeface="Arial" pitchFamily="34" charset="0"/>
              <a:buChar char="•"/>
            </a:pPr>
            <a:r>
              <a:rPr lang="en-US" sz="2800" dirty="0" smtClean="0">
                <a:solidFill>
                  <a:srgbClr val="006600"/>
                </a:solidFill>
              </a:rPr>
              <a:t> With this method, a building is rated against its own potential and not against other buildings that may be different in many respects, such as density of people, size, configuration, equipment density, duration of use, etc.</a:t>
            </a:r>
          </a:p>
          <a:p>
            <a:pPr>
              <a:spcAft>
                <a:spcPts val="1000"/>
              </a:spcAft>
              <a:buFont typeface="Arial" pitchFamily="34" charset="0"/>
              <a:buChar char="•"/>
            </a:pPr>
            <a:r>
              <a:rPr lang="en-US" sz="2800" dirty="0" smtClean="0">
                <a:solidFill>
                  <a:srgbClr val="006600"/>
                </a:solidFill>
              </a:rPr>
              <a:t> Essentially, each building is energy rated by the performance of its three major building systems.</a:t>
            </a:r>
          </a:p>
          <a:p>
            <a:pPr>
              <a:spcAft>
                <a:spcPts val="1000"/>
              </a:spcAft>
              <a:buFont typeface="Arial" pitchFamily="34" charset="0"/>
              <a:buChar char="•"/>
            </a:pPr>
            <a:r>
              <a:rPr lang="en-US" sz="2800" dirty="0" smtClean="0">
                <a:solidFill>
                  <a:srgbClr val="006600"/>
                </a:solidFill>
              </a:rPr>
              <a:t> </a:t>
            </a:r>
            <a:r>
              <a:rPr lang="en-US" sz="2800" dirty="0" smtClean="0">
                <a:solidFill>
                  <a:srgbClr val="C00000"/>
                </a:solidFill>
              </a:rPr>
              <a:t>It is a straight forward step to extend this scheme to carbon rating.</a:t>
            </a:r>
            <a:endParaRPr lang="th-TH" sz="2800" dirty="0">
              <a:solidFill>
                <a:srgbClr val="C00000"/>
              </a:solidFill>
            </a:endParaRPr>
          </a:p>
        </p:txBody>
      </p:sp>
      <p:sp>
        <p:nvSpPr>
          <p:cNvPr id="4" name="TextBox 3"/>
          <p:cNvSpPr txBox="1"/>
          <p:nvPr/>
        </p:nvSpPr>
        <p:spPr>
          <a:xfrm>
            <a:off x="304800" y="609600"/>
            <a:ext cx="8458200" cy="954107"/>
          </a:xfrm>
          <a:prstGeom prst="rect">
            <a:avLst/>
          </a:prstGeom>
          <a:noFill/>
        </p:spPr>
        <p:txBody>
          <a:bodyPr wrap="square" rtlCol="0">
            <a:spAutoFit/>
          </a:bodyPr>
          <a:lstStyle/>
          <a:p>
            <a:r>
              <a:rPr lang="en-US" sz="2800" b="1" dirty="0" smtClean="0">
                <a:solidFill>
                  <a:schemeClr val="tx2">
                    <a:lumMod val="50000"/>
                  </a:schemeClr>
                </a:solidFill>
              </a:rPr>
              <a:t>Nominal (Electrical) Energy Consumption of the Whole Building </a:t>
            </a:r>
            <a:r>
              <a:rPr lang="en-US" sz="2800" b="1" dirty="0" smtClean="0">
                <a:solidFill>
                  <a:srgbClr val="C00000"/>
                </a:solidFill>
              </a:rPr>
              <a:t>and energy performance rating (cont.)</a:t>
            </a:r>
            <a:endParaRPr lang="th-TH" sz="2800" b="1" dirty="0">
              <a:solidFill>
                <a:srgbClr val="C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1DCBBE1-314B-45E7-A14D-E54A756E973C}" type="slidenum">
              <a:rPr lang="th-TH" smtClean="0"/>
              <a:pPr/>
              <a:t>13</a:t>
            </a:fld>
            <a:endParaRPr lang="th-TH"/>
          </a:p>
        </p:txBody>
      </p:sp>
      <p:graphicFrame>
        <p:nvGraphicFramePr>
          <p:cNvPr id="3" name="Table 2"/>
          <p:cNvGraphicFramePr>
            <a:graphicFrameLocks noGrp="1"/>
          </p:cNvGraphicFramePr>
          <p:nvPr/>
        </p:nvGraphicFramePr>
        <p:xfrm>
          <a:off x="228599" y="1904999"/>
          <a:ext cx="8915401" cy="4953001"/>
        </p:xfrm>
        <a:graphic>
          <a:graphicData uri="http://schemas.openxmlformats.org/drawingml/2006/table">
            <a:tbl>
              <a:tblPr/>
              <a:tblGrid>
                <a:gridCol w="3038536"/>
                <a:gridCol w="734103"/>
                <a:gridCol w="735113"/>
                <a:gridCol w="734103"/>
                <a:gridCol w="735113"/>
                <a:gridCol w="734103"/>
                <a:gridCol w="770507"/>
                <a:gridCol w="698710"/>
                <a:gridCol w="735113"/>
              </a:tblGrid>
              <a:tr h="619124">
                <a:tc>
                  <a:txBody>
                    <a:bodyPr/>
                    <a:lstStyle/>
                    <a:p>
                      <a:pPr algn="ctr">
                        <a:spcAft>
                          <a:spcPts val="0"/>
                        </a:spcAft>
                      </a:pPr>
                      <a:r>
                        <a:rPr lang="en-US" sz="1600" b="1">
                          <a:latin typeface="Times New Roman"/>
                          <a:ea typeface="MS UI Gothic"/>
                          <a:cs typeface="Angsana New"/>
                        </a:rPr>
                        <a:t>Item</a:t>
                      </a:r>
                      <a:endParaRPr lang="en-US" sz="1600">
                        <a:latin typeface="Times New Roman"/>
                        <a:ea typeface="MS UI Gothic"/>
                        <a:cs typeface="Angsana New"/>
                      </a:endParaRPr>
                    </a:p>
                  </a:txBody>
                  <a:tcPr marL="17780" marR="177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dirty="0">
                          <a:latin typeface="Times New Roman"/>
                          <a:ea typeface="MS UI Gothic"/>
                          <a:cs typeface="Angsana New"/>
                        </a:rPr>
                        <a:t>Office</a:t>
                      </a:r>
                      <a:endParaRPr lang="en-US" sz="1600" dirty="0">
                        <a:latin typeface="Times New Roman"/>
                        <a:ea typeface="MS UI Gothic"/>
                        <a:cs typeface="Angsana New"/>
                      </a:endParaRPr>
                    </a:p>
                  </a:txBody>
                  <a:tcPr marL="17780" marR="177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a:latin typeface="Times New Roman"/>
                          <a:ea typeface="MS UI Gothic"/>
                          <a:cs typeface="Angsana New"/>
                        </a:rPr>
                        <a:t>Hotel</a:t>
                      </a:r>
                      <a:endParaRPr lang="en-US" sz="1600">
                        <a:latin typeface="Times New Roman"/>
                        <a:ea typeface="MS UI Gothic"/>
                        <a:cs typeface="Angsana New"/>
                      </a:endParaRPr>
                    </a:p>
                  </a:txBody>
                  <a:tcPr marL="17780" marR="177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a:latin typeface="Times New Roman"/>
                          <a:ea typeface="MS UI Gothic"/>
                          <a:cs typeface="Angsana New"/>
                        </a:rPr>
                        <a:t>Hospital</a:t>
                      </a:r>
                      <a:endParaRPr lang="en-US" sz="1600">
                        <a:latin typeface="Times New Roman"/>
                        <a:ea typeface="MS UI Gothic"/>
                        <a:cs typeface="Angsana New"/>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a:latin typeface="Times New Roman"/>
                          <a:ea typeface="MS UI Gothic"/>
                          <a:cs typeface="Angsana New"/>
                        </a:rPr>
                        <a:t>Dept store</a:t>
                      </a:r>
                      <a:endParaRPr lang="en-US" sz="1600">
                        <a:latin typeface="Times New Roman"/>
                        <a:ea typeface="MS UI Gothic"/>
                        <a:cs typeface="Angsana New"/>
                      </a:endParaRPr>
                    </a:p>
                  </a:txBody>
                  <a:tcPr marL="17780" marR="177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a:latin typeface="Times New Roman"/>
                          <a:ea typeface="MS UI Gothic"/>
                          <a:cs typeface="Angsana New"/>
                        </a:rPr>
                        <a:t>School</a:t>
                      </a:r>
                      <a:endParaRPr lang="en-US" sz="1600">
                        <a:latin typeface="Times New Roman"/>
                        <a:ea typeface="MS UI Gothic"/>
                        <a:cs typeface="Angsana New"/>
                      </a:endParaRPr>
                    </a:p>
                  </a:txBody>
                  <a:tcPr marL="17780" marR="177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a:latin typeface="Times New Roman"/>
                          <a:ea typeface="MS UI Gothic"/>
                          <a:cs typeface="Angsana New"/>
                        </a:rPr>
                        <a:t>Hypermarket</a:t>
                      </a:r>
                      <a:endParaRPr lang="en-US" sz="1600">
                        <a:latin typeface="Times New Roman"/>
                        <a:ea typeface="MS UI Gothic"/>
                        <a:cs typeface="Angsana New"/>
                      </a:endParaRPr>
                    </a:p>
                  </a:txBody>
                  <a:tcPr marL="17780" marR="177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a:latin typeface="Times New Roman"/>
                          <a:ea typeface="MS UI Gothic"/>
                          <a:cs typeface="Angsana New"/>
                        </a:rPr>
                        <a:t>Condominium</a:t>
                      </a:r>
                      <a:endParaRPr lang="en-US" sz="1600">
                        <a:latin typeface="Times New Roman"/>
                        <a:ea typeface="MS UI Gothic"/>
                        <a:cs typeface="Angsana New"/>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b="1">
                          <a:latin typeface="Times New Roman"/>
                          <a:ea typeface="MS UI Gothic"/>
                          <a:cs typeface="Angsana New"/>
                        </a:rPr>
                        <a:t>Misc.</a:t>
                      </a:r>
                      <a:endParaRPr lang="en-US" sz="1600">
                        <a:latin typeface="Times New Roman"/>
                        <a:ea typeface="MS UI Gothic"/>
                        <a:cs typeface="Angsana New"/>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563">
                <a:tc>
                  <a:txBody>
                    <a:bodyPr/>
                    <a:lstStyle/>
                    <a:p>
                      <a:pPr>
                        <a:spcAft>
                          <a:spcPts val="0"/>
                        </a:spcAft>
                      </a:pPr>
                      <a:r>
                        <a:rPr lang="en-US" sz="1600">
                          <a:latin typeface="Times New Roman"/>
                          <a:ea typeface="MS UI Gothic"/>
                          <a:cs typeface="Angsana New"/>
                        </a:rPr>
                        <a:t>AC energy/AC are</a:t>
                      </a:r>
                      <a:r>
                        <a:rPr lang="en-US" sz="1600">
                          <a:latin typeface="Times New Roman"/>
                          <a:ea typeface="MS UI Gothic"/>
                          <a:cs typeface="Tahoma"/>
                        </a:rPr>
                        <a:t>a, kWh.m</a:t>
                      </a:r>
                      <a:r>
                        <a:rPr lang="en-US" sz="1600" baseline="30000">
                          <a:latin typeface="Times New Roman"/>
                          <a:ea typeface="MS UI Gothic"/>
                          <a:cs typeface="Tahoma"/>
                        </a:rPr>
                        <a:t>-2</a:t>
                      </a:r>
                      <a:r>
                        <a:rPr lang="en-US" sz="1600">
                          <a:latin typeface="Times New Roman"/>
                          <a:ea typeface="MS UI Gothic"/>
                          <a:cs typeface="Tahoma"/>
                        </a:rPr>
                        <a:t>.Y</a:t>
                      </a:r>
                      <a:r>
                        <a:rPr lang="en-US" sz="1600" baseline="30000">
                          <a:latin typeface="Times New Roman"/>
                          <a:ea typeface="MS UI Gothic"/>
                          <a:cs typeface="Angsana New"/>
                        </a:rPr>
                        <a:t>-1</a:t>
                      </a:r>
                      <a:endParaRPr lang="en-US" sz="1600">
                        <a:latin typeface="Times New Roman"/>
                        <a:ea typeface="MS UI Gothic"/>
                        <a:cs typeface="Angsana New"/>
                      </a:endParaRPr>
                    </a:p>
                  </a:txBody>
                  <a:tcPr marL="17780" marR="177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US" sz="1600">
                          <a:latin typeface="Times New Roman"/>
                          <a:ea typeface="MS UI Gothic"/>
                          <a:cs typeface="Angsana New"/>
                        </a:rPr>
                        <a:t>131.7</a:t>
                      </a: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US" sz="1600">
                          <a:latin typeface="Times New Roman"/>
                          <a:ea typeface="MS UI Gothic"/>
                          <a:cs typeface="Angsana New"/>
                        </a:rPr>
                        <a:t>172.0</a:t>
                      </a: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US" sz="1600">
                          <a:latin typeface="Times New Roman"/>
                          <a:ea typeface="MS UI Gothic"/>
                          <a:cs typeface="Angsana New"/>
                        </a:rPr>
                        <a:t>155.4</a:t>
                      </a: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US" sz="1600">
                          <a:latin typeface="Times New Roman"/>
                          <a:ea typeface="MS UI Gothic"/>
                          <a:cs typeface="Angsana New"/>
                        </a:rPr>
                        <a:t>361.9</a:t>
                      </a: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US" sz="1600">
                          <a:latin typeface="Times New Roman"/>
                          <a:ea typeface="MS UI Gothic"/>
                          <a:cs typeface="Angsana New"/>
                        </a:rPr>
                        <a:t>122.1</a:t>
                      </a: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US" sz="1600">
                          <a:latin typeface="Times New Roman"/>
                          <a:ea typeface="MS UI Gothic"/>
                          <a:cs typeface="Angsana New"/>
                        </a:rPr>
                        <a:t>210.4</a:t>
                      </a: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US" sz="1600">
                          <a:latin typeface="Times New Roman"/>
                          <a:ea typeface="MS UI Gothic"/>
                          <a:cs typeface="Angsana New"/>
                        </a:rPr>
                        <a:t>168.1</a:t>
                      </a:r>
                    </a:p>
                  </a:txBody>
                  <a:tcPr marL="17780" marR="177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n-US" sz="1600">
                          <a:latin typeface="Times New Roman"/>
                          <a:ea typeface="MS UI Gothic"/>
                          <a:cs typeface="Angsana New"/>
                        </a:rPr>
                        <a:t>265.9</a:t>
                      </a: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619124">
                <a:tc>
                  <a:txBody>
                    <a:bodyPr/>
                    <a:lstStyle/>
                    <a:p>
                      <a:pPr>
                        <a:spcAft>
                          <a:spcPts val="0"/>
                        </a:spcAft>
                      </a:pPr>
                      <a:r>
                        <a:rPr lang="en-US" sz="1600">
                          <a:latin typeface="Times New Roman"/>
                          <a:ea typeface="MS UI Gothic"/>
                          <a:cs typeface="Angsana New"/>
                        </a:rPr>
                        <a:t>Light energy/used area, </a:t>
                      </a:r>
                      <a:r>
                        <a:rPr lang="en-US" sz="1600">
                          <a:latin typeface="Times New Roman"/>
                          <a:ea typeface="MS UI Gothic"/>
                          <a:cs typeface="Tahoma"/>
                        </a:rPr>
                        <a:t>kWh.m</a:t>
                      </a:r>
                      <a:r>
                        <a:rPr lang="en-US" sz="1600" baseline="30000">
                          <a:latin typeface="Times New Roman"/>
                          <a:ea typeface="MS UI Gothic"/>
                          <a:cs typeface="Tahoma"/>
                        </a:rPr>
                        <a:t>-2</a:t>
                      </a:r>
                      <a:r>
                        <a:rPr lang="en-US" sz="1600">
                          <a:latin typeface="Times New Roman"/>
                          <a:ea typeface="MS UI Gothic"/>
                          <a:cs typeface="Tahoma"/>
                        </a:rPr>
                        <a:t>.Y</a:t>
                      </a:r>
                      <a:r>
                        <a:rPr lang="en-US" sz="1600" baseline="30000">
                          <a:latin typeface="Times New Roman"/>
                          <a:ea typeface="MS UI Gothic"/>
                          <a:cs typeface="Angsana New"/>
                        </a:rPr>
                        <a:t>-1</a:t>
                      </a:r>
                      <a:endParaRPr lang="en-US" sz="1600">
                        <a:latin typeface="Times New Roman"/>
                        <a:ea typeface="MS UI Gothic"/>
                        <a:cs typeface="Angsana New"/>
                      </a:endParaRPr>
                    </a:p>
                  </a:txBody>
                  <a:tcPr marL="17780" marR="17780" marT="0" marB="0">
                    <a:lnL>
                      <a:noFill/>
                    </a:lnL>
                    <a:lnR>
                      <a:noFill/>
                    </a:lnR>
                    <a:lnT>
                      <a:noFill/>
                    </a:lnT>
                    <a:lnB>
                      <a:noFill/>
                    </a:lnB>
                  </a:tcPr>
                </a:tc>
                <a:tc>
                  <a:txBody>
                    <a:bodyPr/>
                    <a:lstStyle/>
                    <a:p>
                      <a:pPr algn="r">
                        <a:spcAft>
                          <a:spcPts val="0"/>
                        </a:spcAft>
                      </a:pPr>
                      <a:r>
                        <a:rPr lang="en-US" sz="1600">
                          <a:latin typeface="Times New Roman"/>
                          <a:ea typeface="MS UI Gothic"/>
                          <a:cs typeface="Angsana New"/>
                        </a:rPr>
                        <a:t>27.1</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34.7</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30.0</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129.4</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19.3</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81.6</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18.3</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34.0</a:t>
                      </a:r>
                    </a:p>
                  </a:txBody>
                  <a:tcPr marL="68580" marR="68580" marT="0" marB="0" anchor="b">
                    <a:lnL>
                      <a:noFill/>
                    </a:lnL>
                    <a:lnR>
                      <a:noFill/>
                    </a:lnR>
                    <a:lnT>
                      <a:noFill/>
                    </a:lnT>
                    <a:lnB>
                      <a:noFill/>
                    </a:lnB>
                  </a:tcPr>
                </a:tc>
              </a:tr>
              <a:tr h="309563">
                <a:tc>
                  <a:txBody>
                    <a:bodyPr/>
                    <a:lstStyle/>
                    <a:p>
                      <a:pPr>
                        <a:spcAft>
                          <a:spcPts val="0"/>
                        </a:spcAft>
                      </a:pPr>
                      <a:r>
                        <a:rPr lang="en-US" sz="1600">
                          <a:latin typeface="Times New Roman"/>
                          <a:ea typeface="MS UI Gothic"/>
                          <a:cs typeface="Angsana New"/>
                        </a:rPr>
                        <a:t>Total energy/used area, </a:t>
                      </a:r>
                      <a:r>
                        <a:rPr lang="en-US" sz="1600">
                          <a:latin typeface="Times New Roman"/>
                          <a:ea typeface="MS UI Gothic"/>
                          <a:cs typeface="Tahoma"/>
                        </a:rPr>
                        <a:t>kWh.m</a:t>
                      </a:r>
                      <a:r>
                        <a:rPr lang="en-US" sz="1600" baseline="30000">
                          <a:latin typeface="Times New Roman"/>
                          <a:ea typeface="MS UI Gothic"/>
                          <a:cs typeface="Tahoma"/>
                        </a:rPr>
                        <a:t>-2</a:t>
                      </a:r>
                      <a:r>
                        <a:rPr lang="en-US" sz="1600">
                          <a:latin typeface="Times New Roman"/>
                          <a:ea typeface="MS UI Gothic"/>
                          <a:cs typeface="Tahoma"/>
                        </a:rPr>
                        <a:t>.Y</a:t>
                      </a:r>
                      <a:r>
                        <a:rPr lang="en-US" sz="1600" baseline="30000">
                          <a:latin typeface="Times New Roman"/>
                          <a:ea typeface="MS UI Gothic"/>
                          <a:cs typeface="Angsana New"/>
                        </a:rPr>
                        <a:t>-1</a:t>
                      </a:r>
                      <a:r>
                        <a:rPr lang="en-US" sz="1600">
                          <a:latin typeface="Times New Roman"/>
                          <a:ea typeface="MS UI Gothic"/>
                          <a:cs typeface="Angsana New"/>
                        </a:rPr>
                        <a:t> </a:t>
                      </a:r>
                    </a:p>
                  </a:txBody>
                  <a:tcPr marL="17780" marR="17780" marT="0" marB="0">
                    <a:lnL>
                      <a:noFill/>
                    </a:lnL>
                    <a:lnR>
                      <a:noFill/>
                    </a:lnR>
                    <a:lnT>
                      <a:noFill/>
                    </a:lnT>
                    <a:lnB>
                      <a:noFill/>
                    </a:lnB>
                  </a:tcPr>
                </a:tc>
                <a:tc>
                  <a:txBody>
                    <a:bodyPr/>
                    <a:lstStyle/>
                    <a:p>
                      <a:pPr algn="r">
                        <a:spcAft>
                          <a:spcPts val="0"/>
                        </a:spcAft>
                      </a:pPr>
                      <a:r>
                        <a:rPr lang="en-US" sz="1600">
                          <a:latin typeface="Times New Roman"/>
                          <a:ea typeface="MS UI Gothic"/>
                          <a:cs typeface="Angsana New"/>
                        </a:rPr>
                        <a:t>146.4</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173.3</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148.8</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556.0</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93.9</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394.6</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118.3</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139.6</a:t>
                      </a:r>
                    </a:p>
                  </a:txBody>
                  <a:tcPr marL="68580" marR="68580" marT="0" marB="0" anchor="b">
                    <a:lnL>
                      <a:noFill/>
                    </a:lnL>
                    <a:lnR>
                      <a:noFill/>
                    </a:lnR>
                    <a:lnT>
                      <a:noFill/>
                    </a:lnT>
                    <a:lnB>
                      <a:noFill/>
                    </a:lnB>
                  </a:tcPr>
                </a:tc>
              </a:tr>
              <a:tr h="309563">
                <a:tc>
                  <a:txBody>
                    <a:bodyPr/>
                    <a:lstStyle/>
                    <a:p>
                      <a:pPr>
                        <a:spcAft>
                          <a:spcPts val="0"/>
                        </a:spcAft>
                      </a:pPr>
                      <a:r>
                        <a:rPr lang="en-US" sz="1600">
                          <a:latin typeface="Times New Roman"/>
                          <a:ea typeface="MS UI Gothic"/>
                          <a:cs typeface="Angsana New"/>
                        </a:rPr>
                        <a:t>AC area/total area, %</a:t>
                      </a:r>
                    </a:p>
                  </a:txBody>
                  <a:tcPr marL="17780" marR="17780" marT="0" marB="0">
                    <a:lnL>
                      <a:noFill/>
                    </a:lnL>
                    <a:lnR>
                      <a:noFill/>
                    </a:lnR>
                    <a:lnT>
                      <a:noFill/>
                    </a:lnT>
                    <a:lnB>
                      <a:noFill/>
                    </a:lnB>
                  </a:tcPr>
                </a:tc>
                <a:tc>
                  <a:txBody>
                    <a:bodyPr/>
                    <a:lstStyle/>
                    <a:p>
                      <a:pPr algn="r">
                        <a:spcAft>
                          <a:spcPts val="0"/>
                        </a:spcAft>
                      </a:pPr>
                      <a:r>
                        <a:rPr lang="en-US" sz="1600">
                          <a:latin typeface="Times New Roman"/>
                          <a:ea typeface="MS UI Gothic"/>
                          <a:cs typeface="Angsana New"/>
                        </a:rPr>
                        <a:t>65.7</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66.9</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54.5</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85.9</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26.6</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69.8</a:t>
                      </a:r>
                    </a:p>
                  </a:txBody>
                  <a:tcPr marL="68580" marR="685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47.3</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19.7</a:t>
                      </a:r>
                    </a:p>
                  </a:txBody>
                  <a:tcPr marL="68580" marR="68580" marT="0" marB="0" anchor="b">
                    <a:lnL>
                      <a:noFill/>
                    </a:lnL>
                    <a:lnR>
                      <a:noFill/>
                    </a:lnR>
                    <a:lnT>
                      <a:noFill/>
                    </a:lnT>
                    <a:lnB>
                      <a:noFill/>
                    </a:lnB>
                  </a:tcPr>
                </a:tc>
              </a:tr>
              <a:tr h="309563">
                <a:tc>
                  <a:txBody>
                    <a:bodyPr/>
                    <a:lstStyle/>
                    <a:p>
                      <a:pPr>
                        <a:spcAft>
                          <a:spcPts val="0"/>
                        </a:spcAft>
                      </a:pPr>
                      <a:r>
                        <a:rPr lang="en-US" sz="1600">
                          <a:latin typeface="Times New Roman"/>
                          <a:ea typeface="MS UI Gothic"/>
                          <a:cs typeface="Angsana New"/>
                        </a:rPr>
                        <a:t>AC energy/total energy, %</a:t>
                      </a:r>
                    </a:p>
                  </a:txBody>
                  <a:tcPr marL="17780" marR="17780" marT="0" marB="0">
                    <a:lnL>
                      <a:noFill/>
                    </a:lnL>
                    <a:lnR>
                      <a:noFill/>
                    </a:lnR>
                    <a:lnT>
                      <a:noFill/>
                    </a:lnT>
                    <a:lnB>
                      <a:noFill/>
                    </a:lnB>
                  </a:tcPr>
                </a:tc>
                <a:tc>
                  <a:txBody>
                    <a:bodyPr/>
                    <a:lstStyle/>
                    <a:p>
                      <a:pPr algn="r">
                        <a:spcAft>
                          <a:spcPts val="0"/>
                        </a:spcAft>
                      </a:pPr>
                      <a:r>
                        <a:rPr lang="en-US" sz="1600">
                          <a:latin typeface="Times New Roman"/>
                          <a:ea typeface="MS UI Gothic"/>
                          <a:cs typeface="Angsana New"/>
                        </a:rPr>
                        <a:t>59.1</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66.4</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56.9</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55.9</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34.6</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37.2</a:t>
                      </a:r>
                    </a:p>
                  </a:txBody>
                  <a:tcPr marL="68580" marR="685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67.2</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37.6</a:t>
                      </a:r>
                    </a:p>
                  </a:txBody>
                  <a:tcPr marL="68580" marR="68580" marT="0" marB="0" anchor="b">
                    <a:lnL>
                      <a:noFill/>
                    </a:lnL>
                    <a:lnR>
                      <a:noFill/>
                    </a:lnR>
                    <a:lnT>
                      <a:noFill/>
                    </a:lnT>
                    <a:lnB>
                      <a:noFill/>
                    </a:lnB>
                  </a:tcPr>
                </a:tc>
              </a:tr>
              <a:tr h="309563">
                <a:tc>
                  <a:txBody>
                    <a:bodyPr/>
                    <a:lstStyle/>
                    <a:p>
                      <a:pPr>
                        <a:spcAft>
                          <a:spcPts val="0"/>
                        </a:spcAft>
                      </a:pPr>
                      <a:r>
                        <a:rPr lang="en-US" sz="1600">
                          <a:latin typeface="Times New Roman"/>
                          <a:ea typeface="MS UI Gothic"/>
                          <a:cs typeface="Angsana New"/>
                        </a:rPr>
                        <a:t>Light energy/total energy, %</a:t>
                      </a:r>
                    </a:p>
                  </a:txBody>
                  <a:tcPr marL="17780" marR="17780" marT="0" marB="0">
                    <a:lnL>
                      <a:noFill/>
                    </a:lnL>
                    <a:lnR>
                      <a:noFill/>
                    </a:lnR>
                    <a:lnT>
                      <a:noFill/>
                    </a:lnT>
                    <a:lnB>
                      <a:noFill/>
                    </a:lnB>
                  </a:tcPr>
                </a:tc>
                <a:tc>
                  <a:txBody>
                    <a:bodyPr/>
                    <a:lstStyle/>
                    <a:p>
                      <a:pPr algn="r">
                        <a:spcAft>
                          <a:spcPts val="0"/>
                        </a:spcAft>
                      </a:pPr>
                      <a:r>
                        <a:rPr lang="en-US" sz="1600">
                          <a:latin typeface="Times New Roman"/>
                          <a:ea typeface="MS UI Gothic"/>
                          <a:cs typeface="Angsana New"/>
                        </a:rPr>
                        <a:t>18.5</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20.0</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20.2</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23.3</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20.5</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20.7</a:t>
                      </a:r>
                    </a:p>
                  </a:txBody>
                  <a:tcPr marL="68580" marR="685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15.5</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24.4</a:t>
                      </a:r>
                    </a:p>
                  </a:txBody>
                  <a:tcPr marL="68580" marR="68580" marT="0" marB="0" anchor="b">
                    <a:lnL>
                      <a:noFill/>
                    </a:lnL>
                    <a:lnR>
                      <a:noFill/>
                    </a:lnR>
                    <a:lnT>
                      <a:noFill/>
                    </a:lnT>
                    <a:lnB>
                      <a:noFill/>
                    </a:lnB>
                  </a:tcPr>
                </a:tc>
              </a:tr>
              <a:tr h="309563">
                <a:tc>
                  <a:txBody>
                    <a:bodyPr/>
                    <a:lstStyle/>
                    <a:p>
                      <a:pPr>
                        <a:spcAft>
                          <a:spcPts val="0"/>
                        </a:spcAft>
                      </a:pPr>
                      <a:r>
                        <a:rPr lang="en-US" sz="1600">
                          <a:latin typeface="Times New Roman"/>
                          <a:ea typeface="MS UI Gothic"/>
                          <a:cs typeface="Angsana New"/>
                        </a:rPr>
                        <a:t>OTTV,</a:t>
                      </a:r>
                      <a:r>
                        <a:rPr lang="en-US" sz="1600">
                          <a:latin typeface="Times New Roman"/>
                          <a:ea typeface="MS UI Gothic"/>
                          <a:cs typeface="Tahoma"/>
                        </a:rPr>
                        <a:t> W.m</a:t>
                      </a:r>
                      <a:r>
                        <a:rPr lang="en-US" sz="1600" baseline="30000">
                          <a:latin typeface="Times New Roman"/>
                          <a:ea typeface="MS UI Gothic"/>
                          <a:cs typeface="Tahoma"/>
                        </a:rPr>
                        <a:t>-2</a:t>
                      </a:r>
                      <a:endParaRPr lang="en-US" sz="1600">
                        <a:latin typeface="Times New Roman"/>
                        <a:ea typeface="MS UI Gothic"/>
                        <a:cs typeface="Angsana New"/>
                      </a:endParaRPr>
                    </a:p>
                  </a:txBody>
                  <a:tcPr marL="17780" marR="17780" marT="0" marB="0">
                    <a:lnL>
                      <a:noFill/>
                    </a:lnL>
                    <a:lnR>
                      <a:noFill/>
                    </a:lnR>
                    <a:lnT>
                      <a:noFill/>
                    </a:lnT>
                    <a:lnB>
                      <a:noFill/>
                    </a:lnB>
                  </a:tcPr>
                </a:tc>
                <a:tc>
                  <a:txBody>
                    <a:bodyPr/>
                    <a:lstStyle/>
                    <a:p>
                      <a:pPr algn="r">
                        <a:spcAft>
                          <a:spcPts val="0"/>
                        </a:spcAft>
                      </a:pPr>
                      <a:r>
                        <a:rPr lang="en-US" sz="1600">
                          <a:latin typeface="Times New Roman"/>
                          <a:ea typeface="MS UI Gothic"/>
                          <a:cs typeface="Angsana New"/>
                        </a:rPr>
                        <a:t>62.9</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55.7</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52.7</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45.3</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53.4</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36.3</a:t>
                      </a:r>
                    </a:p>
                  </a:txBody>
                  <a:tcPr marL="68580" marR="685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50.0</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51.4</a:t>
                      </a:r>
                    </a:p>
                  </a:txBody>
                  <a:tcPr marL="68580" marR="68580" marT="0" marB="0" anchor="b">
                    <a:lnL>
                      <a:noFill/>
                    </a:lnL>
                    <a:lnR>
                      <a:noFill/>
                    </a:lnR>
                    <a:lnT>
                      <a:noFill/>
                    </a:lnT>
                    <a:lnB>
                      <a:noFill/>
                    </a:lnB>
                  </a:tcPr>
                </a:tc>
              </a:tr>
              <a:tr h="309563">
                <a:tc>
                  <a:txBody>
                    <a:bodyPr/>
                    <a:lstStyle/>
                    <a:p>
                      <a:pPr>
                        <a:spcAft>
                          <a:spcPts val="0"/>
                        </a:spcAft>
                      </a:pPr>
                      <a:r>
                        <a:rPr lang="en-US" sz="1600">
                          <a:latin typeface="Times New Roman"/>
                          <a:ea typeface="MS UI Gothic"/>
                          <a:cs typeface="Angsana New"/>
                        </a:rPr>
                        <a:t>RTTV</a:t>
                      </a:r>
                      <a:r>
                        <a:rPr lang="en-US" sz="1600">
                          <a:latin typeface="Times New Roman"/>
                          <a:ea typeface="MS UI Gothic"/>
                          <a:cs typeface="Tahoma"/>
                        </a:rPr>
                        <a:t>, W.m</a:t>
                      </a:r>
                      <a:r>
                        <a:rPr lang="en-US" sz="1600" baseline="30000">
                          <a:latin typeface="Times New Roman"/>
                          <a:ea typeface="MS UI Gothic"/>
                          <a:cs typeface="Tahoma"/>
                        </a:rPr>
                        <a:t>-2</a:t>
                      </a:r>
                      <a:endParaRPr lang="en-US" sz="1600">
                        <a:latin typeface="Times New Roman"/>
                        <a:ea typeface="MS UI Gothic"/>
                        <a:cs typeface="Angsana New"/>
                      </a:endParaRPr>
                    </a:p>
                  </a:txBody>
                  <a:tcPr marL="17780" marR="17780" marT="0" marB="0">
                    <a:lnL>
                      <a:noFill/>
                    </a:lnL>
                    <a:lnR>
                      <a:noFill/>
                    </a:lnR>
                    <a:lnT>
                      <a:noFill/>
                    </a:lnT>
                    <a:lnB>
                      <a:noFill/>
                    </a:lnB>
                  </a:tcPr>
                </a:tc>
                <a:tc>
                  <a:txBody>
                    <a:bodyPr/>
                    <a:lstStyle/>
                    <a:p>
                      <a:pPr algn="r">
                        <a:spcAft>
                          <a:spcPts val="0"/>
                        </a:spcAft>
                      </a:pPr>
                      <a:r>
                        <a:rPr lang="en-US" sz="1600">
                          <a:latin typeface="Times New Roman"/>
                          <a:ea typeface="MS UI Gothic"/>
                          <a:cs typeface="Angsana New"/>
                        </a:rPr>
                        <a:t>28.4</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23.4</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30.6</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20.9</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33.8</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22.9</a:t>
                      </a:r>
                    </a:p>
                  </a:txBody>
                  <a:tcPr marL="68580" marR="685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17.4</a:t>
                      </a:r>
                    </a:p>
                  </a:txBody>
                  <a:tcPr marL="17780" marR="17780" marT="0" marB="0" anchor="b">
                    <a:lnL>
                      <a:noFill/>
                    </a:lnL>
                    <a:lnR>
                      <a:noFill/>
                    </a:lnR>
                    <a:lnT>
                      <a:noFill/>
                    </a:lnT>
                    <a:lnB>
                      <a:noFill/>
                    </a:lnB>
                  </a:tcPr>
                </a:tc>
                <a:tc>
                  <a:txBody>
                    <a:bodyPr/>
                    <a:lstStyle/>
                    <a:p>
                      <a:pPr algn="r">
                        <a:spcAft>
                          <a:spcPts val="0"/>
                        </a:spcAft>
                      </a:pPr>
                      <a:r>
                        <a:rPr lang="en-US" sz="1600">
                          <a:latin typeface="Times New Roman"/>
                          <a:ea typeface="MS UI Gothic"/>
                          <a:cs typeface="Angsana New"/>
                        </a:rPr>
                        <a:t>21.0</a:t>
                      </a:r>
                    </a:p>
                  </a:txBody>
                  <a:tcPr marL="68580" marR="68580" marT="0" marB="0" anchor="b">
                    <a:lnL>
                      <a:noFill/>
                    </a:lnL>
                    <a:lnR>
                      <a:noFill/>
                    </a:lnR>
                    <a:lnT>
                      <a:noFill/>
                    </a:lnT>
                    <a:lnB>
                      <a:noFill/>
                    </a:lnB>
                  </a:tcPr>
                </a:tc>
              </a:tr>
              <a:tr h="1547812">
                <a:tc>
                  <a:txBody>
                    <a:bodyPr/>
                    <a:lstStyle/>
                    <a:p>
                      <a:pPr>
                        <a:spcAft>
                          <a:spcPts val="0"/>
                        </a:spcAft>
                      </a:pPr>
                      <a:r>
                        <a:rPr lang="en-US" sz="1600">
                          <a:latin typeface="Times New Roman"/>
                          <a:ea typeface="MS UI Gothic"/>
                          <a:cs typeface="Angsana New"/>
                        </a:rPr>
                        <a:t>AC performance, kW/RFT</a:t>
                      </a:r>
                    </a:p>
                    <a:p>
                      <a:pPr marL="180340">
                        <a:spcAft>
                          <a:spcPts val="0"/>
                        </a:spcAft>
                      </a:pPr>
                      <a:r>
                        <a:rPr lang="en-US" sz="1600">
                          <a:latin typeface="Times New Roman"/>
                          <a:ea typeface="MS UI Gothic"/>
                          <a:cs typeface="Angsana New"/>
                        </a:rPr>
                        <a:t>-split type</a:t>
                      </a:r>
                    </a:p>
                    <a:p>
                      <a:pPr marL="180340">
                        <a:spcAft>
                          <a:spcPts val="0"/>
                        </a:spcAft>
                      </a:pPr>
                      <a:r>
                        <a:rPr lang="en-US" sz="1600">
                          <a:latin typeface="Times New Roman"/>
                          <a:ea typeface="MS UI Gothic"/>
                          <a:cs typeface="Angsana New"/>
                        </a:rPr>
                        <a:t>-window type</a:t>
                      </a:r>
                    </a:p>
                    <a:p>
                      <a:pPr marL="180340">
                        <a:spcAft>
                          <a:spcPts val="0"/>
                        </a:spcAft>
                      </a:pPr>
                      <a:r>
                        <a:rPr lang="en-US" sz="1600">
                          <a:latin typeface="Times New Roman"/>
                          <a:ea typeface="MS UI Gothic"/>
                          <a:cs typeface="Angsana New"/>
                        </a:rPr>
                        <a:t>-package type</a:t>
                      </a:r>
                    </a:p>
                    <a:p>
                      <a:pPr marL="180340">
                        <a:spcAft>
                          <a:spcPts val="0"/>
                        </a:spcAft>
                      </a:pPr>
                      <a:r>
                        <a:rPr lang="en-US" sz="1600">
                          <a:latin typeface="Times New Roman"/>
                          <a:ea typeface="MS UI Gothic"/>
                          <a:cs typeface="Angsana New"/>
                        </a:rPr>
                        <a:t>-chillers</a:t>
                      </a:r>
                    </a:p>
                  </a:txBody>
                  <a:tcPr marL="17780" marR="177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endParaRPr lang="en-US" sz="1600">
                        <a:latin typeface="Times New Roman"/>
                        <a:ea typeface="MS UI Gothic"/>
                        <a:cs typeface="Angsana New"/>
                      </a:endParaRPr>
                    </a:p>
                    <a:p>
                      <a:pPr algn="r">
                        <a:spcAft>
                          <a:spcPts val="0"/>
                        </a:spcAft>
                      </a:pPr>
                      <a:r>
                        <a:rPr lang="en-US" sz="1600">
                          <a:latin typeface="Times New Roman"/>
                          <a:ea typeface="MS UI Gothic"/>
                          <a:cs typeface="Angsana New"/>
                        </a:rPr>
                        <a:t>1.51</a:t>
                      </a:r>
                    </a:p>
                    <a:p>
                      <a:pPr algn="r">
                        <a:spcAft>
                          <a:spcPts val="0"/>
                        </a:spcAft>
                      </a:pPr>
                      <a:r>
                        <a:rPr lang="en-US" sz="1600">
                          <a:latin typeface="Times New Roman"/>
                          <a:ea typeface="MS UI Gothic"/>
                          <a:cs typeface="Tahoma"/>
                        </a:rPr>
                        <a:t>1.83</a:t>
                      </a:r>
                      <a:endParaRPr lang="en-US" sz="1600">
                        <a:latin typeface="Times New Roman"/>
                        <a:ea typeface="MS UI Gothic"/>
                        <a:cs typeface="Angsana New"/>
                      </a:endParaRPr>
                    </a:p>
                    <a:p>
                      <a:pPr algn="r">
                        <a:spcAft>
                          <a:spcPts val="0"/>
                        </a:spcAft>
                      </a:pPr>
                      <a:r>
                        <a:rPr lang="en-US" sz="1600">
                          <a:latin typeface="Times New Roman"/>
                          <a:ea typeface="MS UI Gothic"/>
                          <a:cs typeface="Tahoma"/>
                        </a:rPr>
                        <a:t>1.38</a:t>
                      </a:r>
                      <a:endParaRPr lang="en-US" sz="1600">
                        <a:latin typeface="Times New Roman"/>
                        <a:ea typeface="MS UI Gothic"/>
                        <a:cs typeface="Angsana New"/>
                      </a:endParaRPr>
                    </a:p>
                    <a:p>
                      <a:pPr algn="r">
                        <a:spcAft>
                          <a:spcPts val="0"/>
                        </a:spcAft>
                      </a:pPr>
                      <a:r>
                        <a:rPr lang="en-US" sz="1600">
                          <a:latin typeface="Times New Roman"/>
                          <a:ea typeface="MS UI Gothic"/>
                          <a:cs typeface="Tahoma"/>
                        </a:rPr>
                        <a:t>1.02</a:t>
                      </a:r>
                      <a:endParaRPr lang="en-US" sz="1600">
                        <a:latin typeface="Times New Roman"/>
                        <a:ea typeface="MS UI Gothic"/>
                        <a:cs typeface="Angsana New"/>
                      </a:endParaRPr>
                    </a:p>
                  </a:txBody>
                  <a:tcPr marL="17780" marR="177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endParaRPr lang="en-US" sz="1600">
                        <a:latin typeface="Times New Roman"/>
                        <a:ea typeface="MS UI Gothic"/>
                        <a:cs typeface="Angsana New"/>
                      </a:endParaRPr>
                    </a:p>
                    <a:p>
                      <a:pPr algn="r">
                        <a:spcAft>
                          <a:spcPts val="0"/>
                        </a:spcAft>
                      </a:pPr>
                      <a:r>
                        <a:rPr lang="en-US" sz="1600">
                          <a:latin typeface="Times New Roman"/>
                          <a:ea typeface="MS UI Gothic"/>
                          <a:cs typeface="Angsana New"/>
                        </a:rPr>
                        <a:t>1.64</a:t>
                      </a:r>
                    </a:p>
                    <a:p>
                      <a:pPr algn="r">
                        <a:spcAft>
                          <a:spcPts val="0"/>
                        </a:spcAft>
                      </a:pPr>
                      <a:r>
                        <a:rPr lang="en-US" sz="1600">
                          <a:latin typeface="Times New Roman"/>
                          <a:ea typeface="MS UI Gothic"/>
                          <a:cs typeface="Angsana New"/>
                        </a:rPr>
                        <a:t>1.76</a:t>
                      </a:r>
                    </a:p>
                    <a:p>
                      <a:pPr algn="r">
                        <a:spcAft>
                          <a:spcPts val="0"/>
                        </a:spcAft>
                      </a:pPr>
                      <a:r>
                        <a:rPr lang="en-US" sz="1600">
                          <a:latin typeface="Times New Roman"/>
                          <a:ea typeface="MS UI Gothic"/>
                          <a:cs typeface="Tahoma"/>
                        </a:rPr>
                        <a:t>na</a:t>
                      </a:r>
                      <a:endParaRPr lang="en-US" sz="1600">
                        <a:latin typeface="Times New Roman"/>
                        <a:ea typeface="MS UI Gothic"/>
                        <a:cs typeface="Angsana New"/>
                      </a:endParaRPr>
                    </a:p>
                    <a:p>
                      <a:pPr algn="r">
                        <a:spcAft>
                          <a:spcPts val="0"/>
                        </a:spcAft>
                      </a:pPr>
                      <a:r>
                        <a:rPr lang="en-US" sz="1600">
                          <a:latin typeface="Times New Roman"/>
                          <a:ea typeface="MS UI Gothic"/>
                          <a:cs typeface="Tahoma"/>
                        </a:rPr>
                        <a:t>1.09</a:t>
                      </a:r>
                      <a:endParaRPr lang="en-US" sz="1600">
                        <a:latin typeface="Times New Roman"/>
                        <a:ea typeface="MS UI Gothic"/>
                        <a:cs typeface="Angsana New"/>
                      </a:endParaRPr>
                    </a:p>
                  </a:txBody>
                  <a:tcPr marL="17780" marR="177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endParaRPr lang="en-US" sz="1600">
                        <a:latin typeface="Times New Roman"/>
                        <a:ea typeface="MS UI Gothic"/>
                        <a:cs typeface="Angsana New"/>
                      </a:endParaRPr>
                    </a:p>
                    <a:p>
                      <a:pPr algn="r">
                        <a:spcAft>
                          <a:spcPts val="0"/>
                        </a:spcAft>
                      </a:pPr>
                      <a:r>
                        <a:rPr lang="en-US" sz="1600">
                          <a:latin typeface="Times New Roman"/>
                          <a:ea typeface="MS UI Gothic"/>
                          <a:cs typeface="Angsana New"/>
                        </a:rPr>
                        <a:t>1.59</a:t>
                      </a:r>
                    </a:p>
                    <a:p>
                      <a:pPr algn="r">
                        <a:spcAft>
                          <a:spcPts val="0"/>
                        </a:spcAft>
                      </a:pPr>
                      <a:r>
                        <a:rPr lang="en-US" sz="1600">
                          <a:latin typeface="Times New Roman"/>
                          <a:ea typeface="MS UI Gothic"/>
                          <a:cs typeface="Tahoma"/>
                        </a:rPr>
                        <a:t>na</a:t>
                      </a:r>
                      <a:endParaRPr lang="en-US" sz="1600">
                        <a:latin typeface="Times New Roman"/>
                        <a:ea typeface="MS UI Gothic"/>
                        <a:cs typeface="Angsana New"/>
                      </a:endParaRPr>
                    </a:p>
                    <a:p>
                      <a:pPr algn="r">
                        <a:spcAft>
                          <a:spcPts val="0"/>
                        </a:spcAft>
                      </a:pPr>
                      <a:r>
                        <a:rPr lang="en-US" sz="1600">
                          <a:latin typeface="Times New Roman"/>
                          <a:ea typeface="MS UI Gothic"/>
                          <a:cs typeface="Tahoma"/>
                        </a:rPr>
                        <a:t>1.30</a:t>
                      </a:r>
                      <a:endParaRPr lang="en-US" sz="1600">
                        <a:latin typeface="Times New Roman"/>
                        <a:ea typeface="MS UI Gothic"/>
                        <a:cs typeface="Angsana New"/>
                      </a:endParaRPr>
                    </a:p>
                    <a:p>
                      <a:pPr algn="r">
                        <a:spcAft>
                          <a:spcPts val="0"/>
                        </a:spcAft>
                      </a:pPr>
                      <a:r>
                        <a:rPr lang="en-US" sz="1600">
                          <a:latin typeface="Times New Roman"/>
                          <a:ea typeface="MS UI Gothic"/>
                          <a:cs typeface="Tahoma"/>
                        </a:rPr>
                        <a:t>0.75</a:t>
                      </a:r>
                      <a:endParaRPr lang="en-US" sz="1600">
                        <a:latin typeface="Times New Roman"/>
                        <a:ea typeface="MS UI Gothic"/>
                        <a:cs typeface="Angsana New"/>
                      </a:endParaRPr>
                    </a:p>
                  </a:txBody>
                  <a:tcPr marL="17780" marR="177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endParaRPr lang="en-US" sz="1600">
                        <a:latin typeface="Times New Roman"/>
                        <a:ea typeface="MS UI Gothic"/>
                        <a:cs typeface="Angsana New"/>
                      </a:endParaRPr>
                    </a:p>
                    <a:p>
                      <a:pPr algn="r">
                        <a:spcAft>
                          <a:spcPts val="0"/>
                        </a:spcAft>
                      </a:pPr>
                      <a:r>
                        <a:rPr lang="en-US" sz="1600">
                          <a:latin typeface="Times New Roman"/>
                          <a:ea typeface="MS UI Gothic"/>
                          <a:cs typeface="Angsana New"/>
                        </a:rPr>
                        <a:t>1.48</a:t>
                      </a:r>
                    </a:p>
                    <a:p>
                      <a:pPr algn="r">
                        <a:spcAft>
                          <a:spcPts val="0"/>
                        </a:spcAft>
                      </a:pPr>
                      <a:r>
                        <a:rPr lang="en-US" sz="1600">
                          <a:latin typeface="Times New Roman"/>
                          <a:ea typeface="MS UI Gothic"/>
                          <a:cs typeface="Tahoma"/>
                        </a:rPr>
                        <a:t>na</a:t>
                      </a:r>
                      <a:endParaRPr lang="en-US" sz="1600">
                        <a:latin typeface="Times New Roman"/>
                        <a:ea typeface="MS UI Gothic"/>
                        <a:cs typeface="Angsana New"/>
                      </a:endParaRPr>
                    </a:p>
                    <a:p>
                      <a:pPr algn="r">
                        <a:spcAft>
                          <a:spcPts val="0"/>
                        </a:spcAft>
                      </a:pPr>
                      <a:r>
                        <a:rPr lang="en-US" sz="1600">
                          <a:latin typeface="Times New Roman"/>
                          <a:ea typeface="MS UI Gothic"/>
                          <a:cs typeface="Tahoma"/>
                        </a:rPr>
                        <a:t>1.06</a:t>
                      </a:r>
                      <a:endParaRPr lang="en-US" sz="1600">
                        <a:latin typeface="Times New Roman"/>
                        <a:ea typeface="MS UI Gothic"/>
                        <a:cs typeface="Angsana New"/>
                      </a:endParaRPr>
                    </a:p>
                    <a:p>
                      <a:pPr algn="r">
                        <a:spcAft>
                          <a:spcPts val="0"/>
                        </a:spcAft>
                      </a:pPr>
                      <a:r>
                        <a:rPr lang="en-US" sz="1600">
                          <a:latin typeface="Times New Roman"/>
                          <a:ea typeface="MS UI Gothic"/>
                          <a:cs typeface="Tahoma"/>
                        </a:rPr>
                        <a:t>0.71</a:t>
                      </a:r>
                      <a:endParaRPr lang="en-US" sz="1600">
                        <a:latin typeface="Times New Roman"/>
                        <a:ea typeface="MS UI Gothic"/>
                        <a:cs typeface="Angsana New"/>
                      </a:endParaRPr>
                    </a:p>
                  </a:txBody>
                  <a:tcPr marL="17780" marR="177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endParaRPr lang="en-US" sz="1600">
                        <a:latin typeface="Times New Roman"/>
                        <a:ea typeface="MS UI Gothic"/>
                        <a:cs typeface="Angsana New"/>
                      </a:endParaRPr>
                    </a:p>
                    <a:p>
                      <a:pPr algn="r">
                        <a:spcAft>
                          <a:spcPts val="0"/>
                        </a:spcAft>
                      </a:pPr>
                      <a:r>
                        <a:rPr lang="en-US" sz="1600">
                          <a:latin typeface="Times New Roman"/>
                          <a:ea typeface="MS UI Gothic"/>
                          <a:cs typeface="Angsana New"/>
                        </a:rPr>
                        <a:t>1.51</a:t>
                      </a:r>
                    </a:p>
                    <a:p>
                      <a:pPr algn="r">
                        <a:spcAft>
                          <a:spcPts val="0"/>
                        </a:spcAft>
                      </a:pPr>
                      <a:r>
                        <a:rPr lang="en-US" sz="1600">
                          <a:latin typeface="Times New Roman"/>
                          <a:ea typeface="MS UI Gothic"/>
                          <a:cs typeface="Angsana New"/>
                        </a:rPr>
                        <a:t>2.03</a:t>
                      </a:r>
                    </a:p>
                    <a:p>
                      <a:pPr algn="r">
                        <a:spcAft>
                          <a:spcPts val="0"/>
                        </a:spcAft>
                      </a:pPr>
                      <a:r>
                        <a:rPr lang="en-US" sz="1600">
                          <a:latin typeface="Times New Roman"/>
                          <a:ea typeface="MS UI Gothic"/>
                          <a:cs typeface="Tahoma"/>
                        </a:rPr>
                        <a:t>na</a:t>
                      </a:r>
                      <a:endParaRPr lang="en-US" sz="1600">
                        <a:latin typeface="Times New Roman"/>
                        <a:ea typeface="MS UI Gothic"/>
                        <a:cs typeface="Angsana New"/>
                      </a:endParaRPr>
                    </a:p>
                    <a:p>
                      <a:pPr algn="r">
                        <a:spcAft>
                          <a:spcPts val="0"/>
                        </a:spcAft>
                      </a:pPr>
                      <a:r>
                        <a:rPr lang="en-US" sz="1600">
                          <a:latin typeface="Times New Roman"/>
                          <a:ea typeface="MS UI Gothic"/>
                          <a:cs typeface="Tahoma"/>
                        </a:rPr>
                        <a:t>1.07</a:t>
                      </a:r>
                      <a:endParaRPr lang="en-US" sz="1600">
                        <a:latin typeface="Times New Roman"/>
                        <a:ea typeface="MS UI Gothic"/>
                        <a:cs typeface="Angsana New"/>
                      </a:endParaRPr>
                    </a:p>
                  </a:txBody>
                  <a:tcPr marL="17780" marR="177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endParaRPr lang="en-US" sz="1600">
                        <a:latin typeface="Times New Roman"/>
                        <a:ea typeface="MS UI Gothic"/>
                        <a:cs typeface="Angsana New"/>
                      </a:endParaRPr>
                    </a:p>
                    <a:p>
                      <a:pPr algn="r">
                        <a:spcAft>
                          <a:spcPts val="0"/>
                        </a:spcAft>
                      </a:pPr>
                      <a:r>
                        <a:rPr lang="en-US" sz="1600">
                          <a:latin typeface="Times New Roman"/>
                          <a:ea typeface="MS UI Gothic"/>
                          <a:cs typeface="Angsana New"/>
                        </a:rPr>
                        <a:t>0.20</a:t>
                      </a:r>
                    </a:p>
                    <a:p>
                      <a:pPr algn="r">
                        <a:spcAft>
                          <a:spcPts val="0"/>
                        </a:spcAft>
                      </a:pPr>
                      <a:r>
                        <a:rPr lang="en-US" sz="1600">
                          <a:latin typeface="Times New Roman"/>
                          <a:ea typeface="MS UI Gothic"/>
                          <a:cs typeface="Angsana New"/>
                        </a:rPr>
                        <a:t>1.45</a:t>
                      </a:r>
                    </a:p>
                    <a:p>
                      <a:pPr algn="r">
                        <a:spcAft>
                          <a:spcPts val="0"/>
                        </a:spcAft>
                      </a:pPr>
                      <a:r>
                        <a:rPr lang="en-US" sz="1600">
                          <a:latin typeface="Times New Roman"/>
                          <a:ea typeface="MS UI Gothic"/>
                          <a:cs typeface="Angsana New"/>
                        </a:rPr>
                        <a:t>na</a:t>
                      </a:r>
                    </a:p>
                    <a:p>
                      <a:pPr algn="r">
                        <a:spcAft>
                          <a:spcPts val="0"/>
                        </a:spcAft>
                      </a:pPr>
                      <a:r>
                        <a:rPr lang="en-US" sz="1600">
                          <a:latin typeface="Times New Roman"/>
                          <a:ea typeface="MS UI Gothic"/>
                          <a:cs typeface="Angsana New"/>
                        </a:rPr>
                        <a:t>2.08</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endParaRPr lang="en-US" sz="1600">
                        <a:latin typeface="Times New Roman"/>
                        <a:ea typeface="MS UI Gothic"/>
                        <a:cs typeface="Angsana New"/>
                      </a:endParaRPr>
                    </a:p>
                    <a:p>
                      <a:pPr algn="r">
                        <a:spcAft>
                          <a:spcPts val="0"/>
                        </a:spcAft>
                      </a:pPr>
                      <a:r>
                        <a:rPr lang="en-US" sz="1600">
                          <a:latin typeface="Times New Roman"/>
                          <a:ea typeface="MS UI Gothic"/>
                          <a:cs typeface="Angsana New"/>
                        </a:rPr>
                        <a:t>0.20</a:t>
                      </a:r>
                    </a:p>
                    <a:p>
                      <a:pPr algn="r">
                        <a:spcAft>
                          <a:spcPts val="0"/>
                        </a:spcAft>
                      </a:pPr>
                      <a:r>
                        <a:rPr lang="en-US" sz="1600">
                          <a:latin typeface="Times New Roman"/>
                          <a:ea typeface="MS UI Gothic"/>
                          <a:cs typeface="Angsana New"/>
                        </a:rPr>
                        <a:t>na</a:t>
                      </a:r>
                    </a:p>
                    <a:p>
                      <a:pPr algn="r">
                        <a:spcAft>
                          <a:spcPts val="0"/>
                        </a:spcAft>
                      </a:pPr>
                      <a:r>
                        <a:rPr lang="en-US" sz="1600">
                          <a:latin typeface="Times New Roman"/>
                          <a:ea typeface="MS UI Gothic"/>
                          <a:cs typeface="Angsana New"/>
                        </a:rPr>
                        <a:t>na</a:t>
                      </a:r>
                    </a:p>
                    <a:p>
                      <a:pPr algn="r">
                        <a:spcAft>
                          <a:spcPts val="0"/>
                        </a:spcAft>
                      </a:pPr>
                      <a:r>
                        <a:rPr lang="en-US" sz="1600">
                          <a:latin typeface="Times New Roman"/>
                          <a:ea typeface="MS UI Gothic"/>
                          <a:cs typeface="Angsana New"/>
                        </a:rPr>
                        <a:t>na</a:t>
                      </a:r>
                    </a:p>
                  </a:txBody>
                  <a:tcPr marL="17780" marR="177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endParaRPr lang="en-US" sz="1600" dirty="0">
                        <a:latin typeface="Times New Roman"/>
                        <a:ea typeface="MS UI Gothic"/>
                        <a:cs typeface="Tahoma"/>
                      </a:endParaRPr>
                    </a:p>
                    <a:p>
                      <a:pPr algn="r">
                        <a:spcAft>
                          <a:spcPts val="0"/>
                        </a:spcAft>
                      </a:pPr>
                      <a:r>
                        <a:rPr lang="en-US" sz="1600" dirty="0" err="1">
                          <a:latin typeface="Times New Roman"/>
                          <a:ea typeface="MS UI Gothic"/>
                          <a:cs typeface="Tahoma"/>
                        </a:rPr>
                        <a:t>na</a:t>
                      </a:r>
                      <a:endParaRPr lang="en-US" sz="1600" dirty="0">
                        <a:latin typeface="Times New Roman"/>
                        <a:ea typeface="MS UI Gothic"/>
                        <a:cs typeface="Angsana New"/>
                      </a:endParaRPr>
                    </a:p>
                    <a:p>
                      <a:pPr algn="r">
                        <a:spcAft>
                          <a:spcPts val="0"/>
                        </a:spcAft>
                      </a:pPr>
                      <a:r>
                        <a:rPr lang="en-US" sz="1600" dirty="0" err="1">
                          <a:latin typeface="Times New Roman"/>
                          <a:ea typeface="MS UI Gothic"/>
                          <a:cs typeface="Tahoma"/>
                        </a:rPr>
                        <a:t>na</a:t>
                      </a:r>
                      <a:endParaRPr lang="en-US" sz="1600" dirty="0">
                        <a:latin typeface="Times New Roman"/>
                        <a:ea typeface="MS UI Gothic"/>
                        <a:cs typeface="Angsana New"/>
                      </a:endParaRPr>
                    </a:p>
                    <a:p>
                      <a:pPr algn="r">
                        <a:spcAft>
                          <a:spcPts val="0"/>
                        </a:spcAft>
                      </a:pPr>
                      <a:r>
                        <a:rPr lang="en-US" sz="1600" dirty="0" err="1">
                          <a:latin typeface="Times New Roman"/>
                          <a:ea typeface="MS UI Gothic"/>
                          <a:cs typeface="Tahoma"/>
                        </a:rPr>
                        <a:t>na</a:t>
                      </a:r>
                      <a:endParaRPr lang="en-US" sz="1600" dirty="0">
                        <a:latin typeface="Times New Roman"/>
                        <a:ea typeface="MS UI Gothic"/>
                        <a:cs typeface="Angsana New"/>
                      </a:endParaRPr>
                    </a:p>
                    <a:p>
                      <a:pPr algn="r">
                        <a:spcAft>
                          <a:spcPts val="0"/>
                        </a:spcAft>
                      </a:pPr>
                      <a:r>
                        <a:rPr lang="en-US" sz="1600" dirty="0" err="1">
                          <a:latin typeface="Times New Roman"/>
                          <a:ea typeface="MS UI Gothic"/>
                          <a:cs typeface="Tahoma"/>
                        </a:rPr>
                        <a:t>na</a:t>
                      </a:r>
                      <a:endParaRPr lang="en-US" sz="1600" dirty="0">
                        <a:latin typeface="Times New Roman"/>
                        <a:ea typeface="MS UI Gothic"/>
                        <a:cs typeface="Angsana New"/>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228600" y="533400"/>
            <a:ext cx="8915400" cy="954107"/>
          </a:xfrm>
          <a:prstGeom prst="rect">
            <a:avLst/>
          </a:prstGeom>
          <a:noFill/>
        </p:spPr>
        <p:txBody>
          <a:bodyPr wrap="square" rtlCol="0">
            <a:spAutoFit/>
          </a:bodyPr>
          <a:lstStyle/>
          <a:p>
            <a:r>
              <a:rPr lang="en-US" sz="2800" b="1" dirty="0" smtClean="0">
                <a:solidFill>
                  <a:srgbClr val="092C71"/>
                </a:solidFill>
              </a:rPr>
              <a:t>Experience of Energy Audit and System Performance Evaluation</a:t>
            </a:r>
            <a:endParaRPr lang="th-TH" sz="2800" b="1" dirty="0">
              <a:solidFill>
                <a:srgbClr val="092C71"/>
              </a:solidFill>
            </a:endParaRPr>
          </a:p>
        </p:txBody>
      </p:sp>
      <p:sp>
        <p:nvSpPr>
          <p:cNvPr id="5" name="TextBox 4"/>
          <p:cNvSpPr txBox="1"/>
          <p:nvPr/>
        </p:nvSpPr>
        <p:spPr>
          <a:xfrm>
            <a:off x="0" y="1371600"/>
            <a:ext cx="9144000" cy="523220"/>
          </a:xfrm>
          <a:prstGeom prst="rect">
            <a:avLst/>
          </a:prstGeom>
          <a:noFill/>
        </p:spPr>
        <p:txBody>
          <a:bodyPr wrap="square" rtlCol="0">
            <a:spAutoFit/>
          </a:bodyPr>
          <a:lstStyle/>
          <a:p>
            <a:pPr>
              <a:buFont typeface="Arial" pitchFamily="34" charset="0"/>
              <a:buChar char="•"/>
            </a:pPr>
            <a:r>
              <a:rPr lang="en-US" sz="2800" dirty="0" smtClean="0">
                <a:solidFill>
                  <a:srgbClr val="006600"/>
                </a:solidFill>
              </a:rPr>
              <a:t> Over 2,000 audits have been conducted with results shown. </a:t>
            </a:r>
            <a:endParaRPr lang="th-TH" sz="2800" dirty="0">
              <a:solidFill>
                <a:srgbClr val="0066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1DCBBE1-314B-45E7-A14D-E54A756E973C}" type="slidenum">
              <a:rPr lang="th-TH" smtClean="0"/>
              <a:pPr/>
              <a:t>14</a:t>
            </a:fld>
            <a:endParaRPr lang="th-TH" dirty="0"/>
          </a:p>
        </p:txBody>
      </p:sp>
      <p:sp>
        <p:nvSpPr>
          <p:cNvPr id="3" name="TextBox 2"/>
          <p:cNvSpPr txBox="1"/>
          <p:nvPr/>
        </p:nvSpPr>
        <p:spPr>
          <a:xfrm>
            <a:off x="304800" y="762000"/>
            <a:ext cx="8610600" cy="5447645"/>
          </a:xfrm>
          <a:prstGeom prst="rect">
            <a:avLst/>
          </a:prstGeom>
          <a:noFill/>
        </p:spPr>
        <p:txBody>
          <a:bodyPr wrap="square" rtlCol="0">
            <a:spAutoFit/>
          </a:bodyPr>
          <a:lstStyle/>
          <a:p>
            <a:pPr>
              <a:spcAft>
                <a:spcPts val="1200"/>
              </a:spcAft>
            </a:pPr>
            <a:r>
              <a:rPr lang="en-US" sz="2800" b="1" dirty="0" smtClean="0">
                <a:solidFill>
                  <a:srgbClr val="002060"/>
                </a:solidFill>
              </a:rPr>
              <a:t>Conclusion</a:t>
            </a:r>
          </a:p>
          <a:p>
            <a:pPr>
              <a:spcAft>
                <a:spcPts val="1200"/>
              </a:spcAft>
              <a:buFont typeface="Arial" pitchFamily="34" charset="0"/>
              <a:buChar char="•"/>
            </a:pPr>
            <a:r>
              <a:rPr lang="en-US" sz="2800" b="1" dirty="0" smtClean="0">
                <a:solidFill>
                  <a:srgbClr val="002060"/>
                </a:solidFill>
              </a:rPr>
              <a:t>  </a:t>
            </a:r>
            <a:r>
              <a:rPr lang="en-US" sz="2800" dirty="0" smtClean="0">
                <a:solidFill>
                  <a:srgbClr val="006600"/>
                </a:solidFill>
              </a:rPr>
              <a:t>Thailand has more than 20 years of experience in theoretical and practical works on energy performance assessment of buildings.</a:t>
            </a:r>
          </a:p>
          <a:p>
            <a:pPr>
              <a:spcAft>
                <a:spcPts val="1200"/>
              </a:spcAft>
              <a:buFont typeface="Arial" pitchFamily="34" charset="0"/>
              <a:buChar char="•"/>
            </a:pPr>
            <a:r>
              <a:rPr lang="en-US" sz="2800" dirty="0" smtClean="0">
                <a:solidFill>
                  <a:srgbClr val="006600"/>
                </a:solidFill>
              </a:rPr>
              <a:t> The building energy code of Thailand is based on rated energy performance of three major systems of a building.</a:t>
            </a:r>
          </a:p>
          <a:p>
            <a:pPr>
              <a:spcAft>
                <a:spcPts val="1200"/>
              </a:spcAft>
              <a:buFont typeface="Arial" pitchFamily="34" charset="0"/>
              <a:buChar char="•"/>
            </a:pPr>
            <a:r>
              <a:rPr lang="en-US" sz="2800" dirty="0" smtClean="0">
                <a:solidFill>
                  <a:srgbClr val="006600"/>
                </a:solidFill>
              </a:rPr>
              <a:t> The building energy performance assessment used can be extended to form a energy and carbon rating of a building.</a:t>
            </a:r>
          </a:p>
          <a:p>
            <a:pPr>
              <a:spcAft>
                <a:spcPts val="1200"/>
              </a:spcAft>
              <a:buFont typeface="Arial" pitchFamily="34" charset="0"/>
              <a:buChar char="•"/>
            </a:pPr>
            <a:r>
              <a:rPr lang="en-US" sz="2800" dirty="0" smtClean="0">
                <a:solidFill>
                  <a:srgbClr val="006600"/>
                </a:solidFill>
              </a:rPr>
              <a:t> The tool for assessment developed for assessing code compliance can be used also for such scheme. </a:t>
            </a:r>
            <a:endParaRPr lang="th-TH" sz="2800" dirty="0">
              <a:solidFill>
                <a:srgbClr val="0066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685800"/>
            <a:ext cx="8915400" cy="5878532"/>
          </a:xfrm>
          <a:prstGeom prst="rect">
            <a:avLst/>
          </a:prstGeom>
          <a:noFill/>
        </p:spPr>
        <p:txBody>
          <a:bodyPr wrap="square" rtlCol="0">
            <a:spAutoFit/>
          </a:bodyPr>
          <a:lstStyle/>
          <a:p>
            <a:pPr>
              <a:spcAft>
                <a:spcPts val="1200"/>
              </a:spcAft>
            </a:pPr>
            <a:r>
              <a:rPr lang="en-US" sz="2800" b="1" dirty="0" smtClean="0">
                <a:solidFill>
                  <a:srgbClr val="092C71"/>
                </a:solidFill>
              </a:rPr>
              <a:t>Rationale</a:t>
            </a:r>
          </a:p>
          <a:p>
            <a:pPr>
              <a:spcAft>
                <a:spcPts val="1200"/>
              </a:spcAft>
              <a:buFont typeface="Arial" pitchFamily="34" charset="0"/>
              <a:buChar char="•"/>
            </a:pPr>
            <a:r>
              <a:rPr lang="en-US" sz="2800" b="1" dirty="0">
                <a:solidFill>
                  <a:srgbClr val="003300"/>
                </a:solidFill>
              </a:rPr>
              <a:t> </a:t>
            </a:r>
            <a:r>
              <a:rPr lang="en-US" sz="2800" dirty="0" smtClean="0">
                <a:solidFill>
                  <a:srgbClr val="006600"/>
                </a:solidFill>
              </a:rPr>
              <a:t>An energy and carbon rating scheme helps promote the movement towards sustainable buildings by helping public  and individuals in the identification and adopting more energy performing and low carbon buildings</a:t>
            </a:r>
          </a:p>
          <a:p>
            <a:pPr>
              <a:spcAft>
                <a:spcPts val="1200"/>
              </a:spcAft>
              <a:buFont typeface="Arial" pitchFamily="34" charset="0"/>
              <a:buChar char="•"/>
            </a:pPr>
            <a:r>
              <a:rPr lang="en-US" sz="2800" dirty="0">
                <a:solidFill>
                  <a:srgbClr val="006600"/>
                </a:solidFill>
              </a:rPr>
              <a:t> </a:t>
            </a:r>
            <a:r>
              <a:rPr lang="en-US" sz="2800" dirty="0" smtClean="0">
                <a:solidFill>
                  <a:srgbClr val="006600"/>
                </a:solidFill>
              </a:rPr>
              <a:t>A scientifically proven energy and carbon rating scheme can prove its own credibility.</a:t>
            </a:r>
          </a:p>
          <a:p>
            <a:pPr>
              <a:spcAft>
                <a:spcPts val="1200"/>
              </a:spcAft>
              <a:buFont typeface="Arial" pitchFamily="34" charset="0"/>
              <a:buChar char="•"/>
            </a:pPr>
            <a:r>
              <a:rPr lang="en-US" sz="2800" dirty="0" smtClean="0">
                <a:solidFill>
                  <a:srgbClr val="006600"/>
                </a:solidFill>
              </a:rPr>
              <a:t> Coupled with financial incentive to gain initial penetration, a good scheme will sustain itself.</a:t>
            </a:r>
          </a:p>
          <a:p>
            <a:pPr>
              <a:spcAft>
                <a:spcPts val="1200"/>
              </a:spcAft>
              <a:buFont typeface="Arial" pitchFamily="34" charset="0"/>
              <a:buChar char="•"/>
            </a:pPr>
            <a:r>
              <a:rPr lang="en-US" sz="2800" dirty="0" smtClean="0">
                <a:solidFill>
                  <a:srgbClr val="006600"/>
                </a:solidFill>
              </a:rPr>
              <a:t> Such scheme makes it clear to owners and everybody what constitutes energy efficient and low carbon systems and buildings and how cost-effective these are.</a:t>
            </a:r>
            <a:endParaRPr lang="en-US" sz="2800" dirty="0">
              <a:solidFill>
                <a:srgbClr val="006600"/>
              </a:solidFill>
            </a:endParaRPr>
          </a:p>
        </p:txBody>
      </p:sp>
      <p:sp>
        <p:nvSpPr>
          <p:cNvPr id="3" name="Slide Number Placeholder 2"/>
          <p:cNvSpPr>
            <a:spLocks noGrp="1"/>
          </p:cNvSpPr>
          <p:nvPr>
            <p:ph type="sldNum" sz="quarter" idx="12"/>
          </p:nvPr>
        </p:nvSpPr>
        <p:spPr/>
        <p:txBody>
          <a:bodyPr/>
          <a:lstStyle/>
          <a:p>
            <a:fld id="{61DCBBE1-314B-45E7-A14D-E54A756E973C}" type="slidenum">
              <a:rPr lang="th-TH" smtClean="0"/>
              <a:pPr/>
              <a:t>2</a:t>
            </a:fld>
            <a:endParaRPr lang="th-TH"/>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825579"/>
            <a:ext cx="8915400" cy="6463308"/>
          </a:xfrm>
          <a:prstGeom prst="rect">
            <a:avLst/>
          </a:prstGeom>
          <a:noFill/>
        </p:spPr>
        <p:txBody>
          <a:bodyPr wrap="square" rtlCol="0">
            <a:spAutoFit/>
          </a:bodyPr>
          <a:lstStyle/>
          <a:p>
            <a:pPr>
              <a:spcAft>
                <a:spcPts val="1200"/>
              </a:spcAft>
            </a:pPr>
            <a:r>
              <a:rPr lang="en-US" sz="2800" b="1" dirty="0" smtClean="0">
                <a:solidFill>
                  <a:srgbClr val="092C71"/>
                </a:solidFill>
              </a:rPr>
              <a:t>Composition of  a Building  Energy Labeling Scheme</a:t>
            </a:r>
          </a:p>
          <a:p>
            <a:pPr>
              <a:spcAft>
                <a:spcPts val="1200"/>
              </a:spcAft>
              <a:buFont typeface="Arial" pitchFamily="34" charset="0"/>
              <a:buChar char="•"/>
            </a:pPr>
            <a:r>
              <a:rPr lang="en-US" sz="2800" dirty="0" smtClean="0">
                <a:solidFill>
                  <a:srgbClr val="006600"/>
                </a:solidFill>
              </a:rPr>
              <a:t> Thailand is accustomed to energy system performance based scheme for buildings, rather than prescription based requirements.</a:t>
            </a:r>
          </a:p>
          <a:p>
            <a:pPr>
              <a:spcAft>
                <a:spcPts val="1200"/>
              </a:spcAft>
              <a:buFont typeface="Arial" pitchFamily="34" charset="0"/>
              <a:buChar char="•"/>
            </a:pPr>
            <a:r>
              <a:rPr lang="en-US" sz="2800" dirty="0" smtClean="0">
                <a:solidFill>
                  <a:srgbClr val="006600"/>
                </a:solidFill>
              </a:rPr>
              <a:t> The 3 main systems are building envelope,  air-conditioning, and lighting.</a:t>
            </a:r>
          </a:p>
          <a:p>
            <a:pPr>
              <a:spcAft>
                <a:spcPts val="1200"/>
              </a:spcAft>
              <a:buFont typeface="Arial" pitchFamily="34" charset="0"/>
              <a:buChar char="•"/>
            </a:pPr>
            <a:r>
              <a:rPr lang="en-US" sz="2800" dirty="0" smtClean="0">
                <a:solidFill>
                  <a:srgbClr val="006600"/>
                </a:solidFill>
              </a:rPr>
              <a:t> There is a scientific based energy efficiency indicator for each system that is directly related to energy  consumption of the system.</a:t>
            </a:r>
          </a:p>
          <a:p>
            <a:pPr>
              <a:spcAft>
                <a:spcPts val="1200"/>
              </a:spcAft>
              <a:buFont typeface="Arial" pitchFamily="34" charset="0"/>
              <a:buChar char="•"/>
            </a:pPr>
            <a:r>
              <a:rPr lang="en-US" sz="2800" dirty="0" smtClean="0">
                <a:solidFill>
                  <a:srgbClr val="006600"/>
                </a:solidFill>
              </a:rPr>
              <a:t> Nominal energy consumption of the whole building can be derived from the value of the indicator of each system of a given building.</a:t>
            </a:r>
          </a:p>
          <a:p>
            <a:pPr>
              <a:spcAft>
                <a:spcPts val="1200"/>
              </a:spcAft>
              <a:buFont typeface="Arial" pitchFamily="34" charset="0"/>
              <a:buChar char="•"/>
            </a:pPr>
            <a:endParaRPr lang="th-TH" sz="2800" b="1" dirty="0">
              <a:solidFill>
                <a:srgbClr val="092C71"/>
              </a:solidFill>
            </a:endParaRPr>
          </a:p>
        </p:txBody>
      </p:sp>
      <p:sp>
        <p:nvSpPr>
          <p:cNvPr id="3" name="Slide Number Placeholder 2"/>
          <p:cNvSpPr>
            <a:spLocks noGrp="1"/>
          </p:cNvSpPr>
          <p:nvPr>
            <p:ph type="sldNum" sz="quarter" idx="12"/>
          </p:nvPr>
        </p:nvSpPr>
        <p:spPr/>
        <p:txBody>
          <a:bodyPr/>
          <a:lstStyle/>
          <a:p>
            <a:fld id="{61DCBBE1-314B-45E7-A14D-E54A756E973C}" type="slidenum">
              <a:rPr lang="th-TH" smtClean="0"/>
              <a:pPr/>
              <a:t>3</a:t>
            </a:fld>
            <a:endParaRPr lang="th-TH"/>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85800"/>
            <a:ext cx="8763000" cy="1107996"/>
          </a:xfrm>
          <a:prstGeom prst="rect">
            <a:avLst/>
          </a:prstGeom>
          <a:noFill/>
        </p:spPr>
        <p:txBody>
          <a:bodyPr wrap="square" rtlCol="0">
            <a:spAutoFit/>
          </a:bodyPr>
          <a:lstStyle/>
          <a:p>
            <a:pPr>
              <a:spcAft>
                <a:spcPts val="1200"/>
              </a:spcAft>
            </a:pPr>
            <a:r>
              <a:rPr lang="en-US" sz="2800" b="1" dirty="0" smtClean="0">
                <a:solidFill>
                  <a:srgbClr val="092C71"/>
                </a:solidFill>
              </a:rPr>
              <a:t>Overall Thermal Transfer Value – OTTV</a:t>
            </a:r>
          </a:p>
          <a:p>
            <a:pPr>
              <a:spcAft>
                <a:spcPts val="1200"/>
              </a:spcAft>
              <a:buFont typeface="Arial" pitchFamily="34" charset="0"/>
              <a:buChar char="•"/>
            </a:pPr>
            <a:r>
              <a:rPr lang="en-US" sz="2800" dirty="0" smtClean="0">
                <a:solidFill>
                  <a:srgbClr val="006600"/>
                </a:solidFill>
              </a:rPr>
              <a:t> The indicator for building envelope is called</a:t>
            </a:r>
            <a:r>
              <a:rPr lang="en-US" sz="2800" b="1" dirty="0" smtClean="0">
                <a:solidFill>
                  <a:srgbClr val="006600"/>
                </a:solidFill>
              </a:rPr>
              <a:t> OTTV.</a:t>
            </a:r>
          </a:p>
        </p:txBody>
      </p:sp>
      <p:sp>
        <p:nvSpPr>
          <p:cNvPr id="3" name="ตัวแทนเนื้อหา 1"/>
          <p:cNvSpPr txBox="1">
            <a:spLocks/>
          </p:cNvSpPr>
          <p:nvPr/>
        </p:nvSpPr>
        <p:spPr>
          <a:xfrm>
            <a:off x="152400" y="1828800"/>
            <a:ext cx="8812088" cy="4429398"/>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buClr>
                <a:srgbClr val="006600"/>
              </a:buClr>
              <a:buFont typeface="Arial" pitchFamily="34" charset="0"/>
              <a:buChar char="•"/>
            </a:pPr>
            <a:r>
              <a:rPr lang="en-US" sz="2800" dirty="0" smtClean="0">
                <a:solidFill>
                  <a:srgbClr val="006600"/>
                </a:solidFill>
              </a:rPr>
              <a:t>For </a:t>
            </a:r>
            <a:r>
              <a:rPr lang="en-US" sz="2800" i="1" dirty="0" smtClean="0">
                <a:solidFill>
                  <a:srgbClr val="1E7020"/>
                </a:solidFill>
              </a:rPr>
              <a:t>commercial buildings</a:t>
            </a:r>
            <a:r>
              <a:rPr lang="en-US" sz="2800" dirty="0" smtClean="0">
                <a:solidFill>
                  <a:srgbClr val="006600"/>
                </a:solidFill>
              </a:rPr>
              <a:t>, the OTTV is calculated as cooling coil load due to heat gain across a building envelope per area of the envelope and is expressed as </a:t>
            </a:r>
          </a:p>
          <a:p>
            <a:pPr>
              <a:buClr>
                <a:srgbClr val="006600"/>
              </a:buClr>
              <a:buFont typeface="Arial" pitchFamily="34" charset="0"/>
              <a:buChar char="•"/>
            </a:pPr>
            <a:r>
              <a:rPr lang="en-US" sz="2800" dirty="0" smtClean="0">
                <a:solidFill>
                  <a:srgbClr val="006600"/>
                </a:solidFill>
              </a:rPr>
              <a:t>(1-WWR</a:t>
            </a:r>
            <a:r>
              <a:rPr lang="en-US" sz="2800" dirty="0">
                <a:solidFill>
                  <a:srgbClr val="006600"/>
                </a:solidFill>
              </a:rPr>
              <a:t>)(U</a:t>
            </a:r>
            <a:r>
              <a:rPr lang="en-US" sz="2800" baseline="-25000" dirty="0">
                <a:solidFill>
                  <a:srgbClr val="006600"/>
                </a:solidFill>
              </a:rPr>
              <a:t>w</a:t>
            </a:r>
            <a:r>
              <a:rPr lang="en-US" sz="2800" dirty="0">
                <a:solidFill>
                  <a:srgbClr val="006600"/>
                </a:solidFill>
              </a:rPr>
              <a:t>)(TD</a:t>
            </a:r>
            <a:r>
              <a:rPr lang="en-US" sz="2800" baseline="-25000" dirty="0">
                <a:solidFill>
                  <a:srgbClr val="006600"/>
                </a:solidFill>
              </a:rPr>
              <a:t>eq</a:t>
            </a:r>
            <a:r>
              <a:rPr lang="en-US" sz="2800" dirty="0">
                <a:solidFill>
                  <a:srgbClr val="006600"/>
                </a:solidFill>
              </a:rPr>
              <a:t>)+(WWR)(</a:t>
            </a:r>
            <a:r>
              <a:rPr lang="en-US" sz="2800" dirty="0" err="1">
                <a:solidFill>
                  <a:srgbClr val="006600"/>
                </a:solidFill>
              </a:rPr>
              <a:t>U</a:t>
            </a:r>
            <a:r>
              <a:rPr lang="en-US" sz="2800" baseline="-25000" dirty="0" err="1">
                <a:solidFill>
                  <a:srgbClr val="006600"/>
                </a:solidFill>
              </a:rPr>
              <a:t>f</a:t>
            </a:r>
            <a:r>
              <a:rPr lang="en-US" sz="2800" dirty="0">
                <a:solidFill>
                  <a:srgbClr val="006600"/>
                </a:solidFill>
              </a:rPr>
              <a:t>)(∆T)+(WWR)(SHGC</a:t>
            </a:r>
            <a:r>
              <a:rPr lang="en-US" sz="2800" dirty="0" smtClean="0">
                <a:solidFill>
                  <a:srgbClr val="006600"/>
                </a:solidFill>
              </a:rPr>
              <a:t>)(ESR)</a:t>
            </a:r>
          </a:p>
          <a:p>
            <a:pPr>
              <a:buClr>
                <a:srgbClr val="006600"/>
              </a:buClr>
              <a:buFont typeface="Arial" pitchFamily="34" charset="0"/>
              <a:buChar char="•"/>
            </a:pPr>
            <a:r>
              <a:rPr lang="en-US" sz="2800" dirty="0" smtClean="0">
                <a:solidFill>
                  <a:srgbClr val="006600"/>
                </a:solidFill>
              </a:rPr>
              <a:t>In Thailand, an OTTV formulation is developed each for office, department store, and hotel type of building.</a:t>
            </a:r>
          </a:p>
        </p:txBody>
      </p:sp>
      <p:pic>
        <p:nvPicPr>
          <p:cNvPr id="5" name="Picture 4" descr="F:\EGAT-TRC Rpt1\Office.jpg"/>
          <p:cNvPicPr/>
          <p:nvPr/>
        </p:nvPicPr>
        <p:blipFill>
          <a:blip r:embed="rId2" cstate="print"/>
          <a:srcRect/>
          <a:stretch>
            <a:fillRect/>
          </a:stretch>
        </p:blipFill>
        <p:spPr bwMode="auto">
          <a:xfrm>
            <a:off x="10232" y="5070144"/>
            <a:ext cx="3124200" cy="1281112"/>
          </a:xfrm>
          <a:prstGeom prst="rect">
            <a:avLst/>
          </a:prstGeom>
          <a:noFill/>
          <a:ln w="9525">
            <a:noFill/>
            <a:miter lim="800000"/>
            <a:headEnd/>
            <a:tailEnd/>
          </a:ln>
        </p:spPr>
      </p:pic>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105400"/>
            <a:ext cx="3048000" cy="1319212"/>
          </a:xfrm>
          <a:prstGeom prst="rect">
            <a:avLst/>
          </a:prstGeom>
          <a:noFill/>
          <a:ln>
            <a:noFill/>
          </a:ln>
        </p:spPr>
      </p:pic>
      <p:pic>
        <p:nvPicPr>
          <p:cNvPr id="7" name="Picture 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71800" y="5089480"/>
            <a:ext cx="3243262" cy="1366837"/>
          </a:xfrm>
          <a:prstGeom prst="rect">
            <a:avLst/>
          </a:prstGeom>
          <a:noFill/>
          <a:ln>
            <a:noFill/>
          </a:ln>
        </p:spPr>
      </p:pic>
      <p:sp>
        <p:nvSpPr>
          <p:cNvPr id="8" name="Slide Number Placeholder 7"/>
          <p:cNvSpPr>
            <a:spLocks noGrp="1"/>
          </p:cNvSpPr>
          <p:nvPr>
            <p:ph type="sldNum" sz="quarter" idx="12"/>
          </p:nvPr>
        </p:nvSpPr>
        <p:spPr/>
        <p:txBody>
          <a:bodyPr/>
          <a:lstStyle/>
          <a:p>
            <a:fld id="{61DCBBE1-314B-45E7-A14D-E54A756E973C}" type="slidenum">
              <a:rPr lang="th-TH" smtClean="0"/>
              <a:pPr/>
              <a:t>4</a:t>
            </a:fld>
            <a:endParaRPr lang="th-TH"/>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hart 9"/>
          <p:cNvPicPr>
            <a:picLocks noChangeArrowheads="1"/>
          </p:cNvPicPr>
          <p:nvPr/>
        </p:nvPicPr>
        <p:blipFill>
          <a:blip r:embed="rId2" cstate="print"/>
          <a:srcRect b="-27"/>
          <a:stretch>
            <a:fillRect/>
          </a:stretch>
        </p:blipFill>
        <p:spPr bwMode="auto">
          <a:xfrm>
            <a:off x="762000" y="2971800"/>
            <a:ext cx="7467600" cy="3353065"/>
          </a:xfrm>
          <a:prstGeom prst="rect">
            <a:avLst/>
          </a:prstGeom>
          <a:noFill/>
          <a:ln w="9525">
            <a:noFill/>
            <a:miter lim="800000"/>
            <a:headEnd/>
            <a:tailEnd/>
          </a:ln>
        </p:spPr>
      </p:pic>
      <p:sp>
        <p:nvSpPr>
          <p:cNvPr id="3" name="Rectangle 4"/>
          <p:cNvSpPr>
            <a:spLocks noChangeArrowheads="1"/>
          </p:cNvSpPr>
          <p:nvPr/>
        </p:nvSpPr>
        <p:spPr bwMode="auto">
          <a:xfrm>
            <a:off x="914400" y="2590800"/>
            <a:ext cx="7467323" cy="430877"/>
          </a:xfrm>
          <a:prstGeom prst="rect">
            <a:avLst/>
          </a:prstGeom>
          <a:noFill/>
          <a:ln w="9525">
            <a:noFill/>
            <a:miter lim="800000"/>
            <a:headEnd/>
            <a:tailEnd/>
          </a:ln>
        </p:spPr>
        <p:txBody>
          <a:bodyPr wrap="square" lIns="91432" tIns="45715" rIns="91432" bIns="45715" anchor="ctr">
            <a:spAutoFit/>
          </a:bodyPr>
          <a:lstStyle/>
          <a:p>
            <a:pPr defTabSz="914686">
              <a:tabLst>
                <a:tab pos="456666" algn="l"/>
              </a:tabLst>
            </a:pPr>
            <a:r>
              <a:rPr lang="en-US" sz="2200" dirty="0" smtClean="0">
                <a:latin typeface="Tahoma" pitchFamily="34" charset="0"/>
                <a:ea typeface="Times New Roman" pitchFamily="18" charset="0"/>
                <a:cs typeface="Tahoma" pitchFamily="34" charset="0"/>
              </a:rPr>
              <a:t>OTTV VS LCC for Building Envelope with</a:t>
            </a:r>
            <a:r>
              <a:rPr lang="th-TH" sz="2200" dirty="0" smtClean="0">
                <a:latin typeface="Tahoma" pitchFamily="34" charset="0"/>
                <a:ea typeface="Times New Roman" pitchFamily="18" charset="0"/>
                <a:cs typeface="Tahoma" pitchFamily="34" charset="0"/>
              </a:rPr>
              <a:t> </a:t>
            </a:r>
            <a:r>
              <a:rPr lang="en-US" sz="2200" b="1" dirty="0">
                <a:solidFill>
                  <a:srgbClr val="CC3300"/>
                </a:solidFill>
                <a:latin typeface="Tahoma" pitchFamily="34" charset="0"/>
                <a:ea typeface="Times New Roman" pitchFamily="18" charset="0"/>
                <a:cs typeface="Tahoma" pitchFamily="34" charset="0"/>
              </a:rPr>
              <a:t>WWR = 0.3</a:t>
            </a:r>
            <a:endParaRPr lang="en-US" sz="2200" dirty="0">
              <a:solidFill>
                <a:srgbClr val="CC3300"/>
              </a:solidFill>
              <a:latin typeface="Tahoma" pitchFamily="34" charset="0"/>
              <a:ea typeface="Times New Roman" pitchFamily="18" charset="0"/>
              <a:cs typeface="Tahoma" pitchFamily="34" charset="0"/>
            </a:endParaRPr>
          </a:p>
        </p:txBody>
      </p:sp>
      <p:sp>
        <p:nvSpPr>
          <p:cNvPr id="4" name="Rectangle 35"/>
          <p:cNvSpPr>
            <a:spLocks noChangeArrowheads="1"/>
          </p:cNvSpPr>
          <p:nvPr/>
        </p:nvSpPr>
        <p:spPr bwMode="auto">
          <a:xfrm>
            <a:off x="2057400" y="6343936"/>
            <a:ext cx="4648200" cy="400099"/>
          </a:xfrm>
          <a:prstGeom prst="rect">
            <a:avLst/>
          </a:prstGeom>
          <a:noFill/>
          <a:ln w="9525">
            <a:noFill/>
            <a:miter lim="800000"/>
            <a:headEnd/>
            <a:tailEnd/>
          </a:ln>
        </p:spPr>
        <p:txBody>
          <a:bodyPr wrap="square" lIns="91432" tIns="45715" rIns="91432" bIns="45715">
            <a:spAutoFit/>
          </a:bodyPr>
          <a:lstStyle/>
          <a:p>
            <a:pPr defTabSz="914686">
              <a:spcBef>
                <a:spcPct val="50000"/>
              </a:spcBef>
            </a:pPr>
            <a:r>
              <a:rPr lang="th-TH" sz="2000" b="1" dirty="0" smtClean="0">
                <a:latin typeface="Tahoma" pitchFamily="34" charset="0"/>
                <a:cs typeface="Tahoma" pitchFamily="34" charset="0"/>
              </a:rPr>
              <a:t> </a:t>
            </a:r>
            <a:r>
              <a:rPr lang="en-US" sz="2000" dirty="0" smtClean="0">
                <a:latin typeface="Tahoma" pitchFamily="34" charset="0"/>
                <a:cs typeface="Tahoma" pitchFamily="34" charset="0"/>
              </a:rPr>
              <a:t>Plots of LCC VS OTTV</a:t>
            </a:r>
            <a:r>
              <a:rPr lang="th-TH" sz="2000" dirty="0" smtClean="0">
                <a:latin typeface="Tahoma" pitchFamily="34" charset="0"/>
                <a:cs typeface="Tahoma" pitchFamily="34" charset="0"/>
              </a:rPr>
              <a:t> </a:t>
            </a:r>
            <a:r>
              <a:rPr lang="en-US" sz="2000" dirty="0" smtClean="0">
                <a:latin typeface="Tahoma" pitchFamily="34" charset="0"/>
                <a:cs typeface="Tahoma" pitchFamily="34" charset="0"/>
              </a:rPr>
              <a:t>for WWR</a:t>
            </a:r>
            <a:r>
              <a:rPr lang="th-TH" sz="2000" dirty="0">
                <a:latin typeface="Tahoma" pitchFamily="34" charset="0"/>
                <a:cs typeface="Tahoma" pitchFamily="34" charset="0"/>
              </a:rPr>
              <a:t>=  </a:t>
            </a:r>
            <a:r>
              <a:rPr lang="en-US" sz="2000" dirty="0">
                <a:latin typeface="Tahoma" pitchFamily="34" charset="0"/>
                <a:cs typeface="Tahoma" pitchFamily="34" charset="0"/>
              </a:rPr>
              <a:t>0.3</a:t>
            </a:r>
            <a:endParaRPr lang="th-TH" sz="2000" dirty="0">
              <a:latin typeface="Tahoma" pitchFamily="34" charset="0"/>
              <a:cs typeface="Tahoma" pitchFamily="34" charset="0"/>
            </a:endParaRPr>
          </a:p>
        </p:txBody>
      </p:sp>
      <p:sp>
        <p:nvSpPr>
          <p:cNvPr id="5" name="Rectangle 6"/>
          <p:cNvSpPr>
            <a:spLocks noChangeArrowheads="1"/>
          </p:cNvSpPr>
          <p:nvPr/>
        </p:nvSpPr>
        <p:spPr bwMode="auto">
          <a:xfrm>
            <a:off x="533400" y="381000"/>
            <a:ext cx="7848600" cy="954097"/>
          </a:xfrm>
          <a:prstGeom prst="rect">
            <a:avLst/>
          </a:prstGeom>
          <a:noFill/>
          <a:ln w="9525">
            <a:noFill/>
            <a:miter lim="800000"/>
            <a:headEnd/>
            <a:tailEnd/>
          </a:ln>
          <a:effectLst/>
        </p:spPr>
        <p:txBody>
          <a:bodyPr wrap="square" lIns="91432" tIns="45715" rIns="91432" bIns="45715">
            <a:spAutoFit/>
          </a:bodyPr>
          <a:lstStyle/>
          <a:p>
            <a:pPr>
              <a:spcAft>
                <a:spcPts val="1200"/>
              </a:spcAft>
            </a:pPr>
            <a:r>
              <a:rPr lang="en-US" sz="2800" b="1" dirty="0" smtClean="0">
                <a:solidFill>
                  <a:srgbClr val="092C71"/>
                </a:solidFill>
              </a:rPr>
              <a:t>Overall Thermal Transfer Value – OTTV and its Life Cycle Cost (LCC)</a:t>
            </a:r>
          </a:p>
        </p:txBody>
      </p:sp>
      <p:sp>
        <p:nvSpPr>
          <p:cNvPr id="6" name="TextBox 5"/>
          <p:cNvSpPr txBox="1"/>
          <p:nvPr/>
        </p:nvSpPr>
        <p:spPr>
          <a:xfrm>
            <a:off x="457200" y="1295400"/>
            <a:ext cx="8305800" cy="1384995"/>
          </a:xfrm>
          <a:prstGeom prst="rect">
            <a:avLst/>
          </a:prstGeom>
          <a:noFill/>
        </p:spPr>
        <p:txBody>
          <a:bodyPr wrap="square" rtlCol="0">
            <a:spAutoFit/>
          </a:bodyPr>
          <a:lstStyle/>
          <a:p>
            <a:pPr>
              <a:buFont typeface="Arial" pitchFamily="34" charset="0"/>
              <a:buChar char="•"/>
            </a:pPr>
            <a:r>
              <a:rPr lang="en-US" dirty="0" smtClean="0">
                <a:solidFill>
                  <a:srgbClr val="1E7020"/>
                </a:solidFill>
              </a:rPr>
              <a:t> </a:t>
            </a:r>
            <a:r>
              <a:rPr lang="en-US" sz="2800" dirty="0" smtClean="0">
                <a:solidFill>
                  <a:srgbClr val="1E7020"/>
                </a:solidFill>
              </a:rPr>
              <a:t>From</a:t>
            </a:r>
            <a:r>
              <a:rPr lang="en-US" dirty="0" smtClean="0">
                <a:solidFill>
                  <a:srgbClr val="1E7020"/>
                </a:solidFill>
              </a:rPr>
              <a:t> </a:t>
            </a:r>
            <a:r>
              <a:rPr lang="en-US" sz="2800" dirty="0" smtClean="0">
                <a:solidFill>
                  <a:srgbClr val="1E7020"/>
                </a:solidFill>
              </a:rPr>
              <a:t>a study using different compositions of envelope  configurations and compositions, the results show that higher OTTV leads to lower LCC.</a:t>
            </a:r>
            <a:endParaRPr lang="th-TH" sz="2800" dirty="0">
              <a:solidFill>
                <a:srgbClr val="1E7020"/>
              </a:solidFill>
            </a:endParaRPr>
          </a:p>
        </p:txBody>
      </p:sp>
      <p:sp>
        <p:nvSpPr>
          <p:cNvPr id="7" name="Slide Number Placeholder 6"/>
          <p:cNvSpPr>
            <a:spLocks noGrp="1"/>
          </p:cNvSpPr>
          <p:nvPr>
            <p:ph type="sldNum" sz="quarter" idx="12"/>
          </p:nvPr>
        </p:nvSpPr>
        <p:spPr/>
        <p:txBody>
          <a:bodyPr/>
          <a:lstStyle/>
          <a:p>
            <a:fld id="{61DCBBE1-314B-45E7-A14D-E54A756E973C}" type="slidenum">
              <a:rPr lang="th-TH" smtClean="0"/>
              <a:pPr/>
              <a:t>5</a:t>
            </a:fld>
            <a:endParaRPr lang="th-TH"/>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718" y="2082639"/>
            <a:ext cx="9144718" cy="4775200"/>
            <a:chOff x="2" y="1169"/>
            <a:chExt cx="5614" cy="3154"/>
          </a:xfrm>
        </p:grpSpPr>
        <p:pic>
          <p:nvPicPr>
            <p:cNvPr id="3" name="Picture 3"/>
            <p:cNvPicPr>
              <a:picLocks noChangeAspect="1" noChangeArrowheads="1"/>
            </p:cNvPicPr>
            <p:nvPr/>
          </p:nvPicPr>
          <p:blipFill>
            <a:blip r:embed="rId2" cstate="print"/>
            <a:srcRect l="19626" t="6561" r="5371" b="14510"/>
            <a:stretch>
              <a:fillRect/>
            </a:stretch>
          </p:blipFill>
          <p:spPr bwMode="auto">
            <a:xfrm>
              <a:off x="2" y="1169"/>
              <a:ext cx="5520" cy="3154"/>
            </a:xfrm>
            <a:prstGeom prst="rect">
              <a:avLst/>
            </a:prstGeom>
            <a:noFill/>
            <a:ln w="9525">
              <a:noFill/>
              <a:miter lim="800000"/>
              <a:headEnd/>
              <a:tailEnd/>
            </a:ln>
          </p:spPr>
        </p:pic>
        <p:sp>
          <p:nvSpPr>
            <p:cNvPr id="4" name="Text Box 4"/>
            <p:cNvSpPr txBox="1">
              <a:spLocks noChangeArrowheads="1"/>
            </p:cNvSpPr>
            <p:nvPr/>
          </p:nvSpPr>
          <p:spPr bwMode="auto">
            <a:xfrm>
              <a:off x="3324" y="1203"/>
              <a:ext cx="2292" cy="630"/>
            </a:xfrm>
            <a:prstGeom prst="rect">
              <a:avLst/>
            </a:prstGeom>
            <a:noFill/>
            <a:ln w="9525">
              <a:noFill/>
              <a:miter lim="800000"/>
              <a:headEnd/>
              <a:tailEnd/>
            </a:ln>
            <a:effectLst/>
          </p:spPr>
          <p:txBody>
            <a:bodyPr wrap="square">
              <a:spAutoFit/>
            </a:bodyPr>
            <a:lstStyle/>
            <a:p>
              <a:pPr algn="l"/>
              <a:r>
                <a:rPr lang="en-US" sz="2800" dirty="0" smtClean="0">
                  <a:solidFill>
                    <a:srgbClr val="C00000"/>
                  </a:solidFill>
                </a:rPr>
                <a:t>Combined air-side and water-side  X </a:t>
              </a:r>
              <a:r>
                <a:rPr lang="th-TH" sz="2800" dirty="0" smtClean="0">
                  <a:solidFill>
                    <a:srgbClr val="C00000"/>
                  </a:solidFill>
                </a:rPr>
                <a:t> kW/</a:t>
              </a:r>
              <a:r>
                <a:rPr lang="en-US" sz="2800" dirty="0" smtClean="0">
                  <a:solidFill>
                    <a:srgbClr val="C00000"/>
                  </a:solidFill>
                </a:rPr>
                <a:t>RFT</a:t>
              </a:r>
              <a:endParaRPr lang="th-TH" sz="2800" dirty="0">
                <a:solidFill>
                  <a:srgbClr val="C00000"/>
                </a:solidFill>
              </a:endParaRPr>
            </a:p>
          </p:txBody>
        </p:sp>
        <p:sp>
          <p:nvSpPr>
            <p:cNvPr id="5" name="AutoShape 5"/>
            <p:cNvSpPr>
              <a:spLocks/>
            </p:cNvSpPr>
            <p:nvPr/>
          </p:nvSpPr>
          <p:spPr bwMode="auto">
            <a:xfrm rot="-3405046">
              <a:off x="3516" y="975"/>
              <a:ext cx="406" cy="2041"/>
            </a:xfrm>
            <a:prstGeom prst="rightBrace">
              <a:avLst>
                <a:gd name="adj1" fmla="val 41892"/>
                <a:gd name="adj2" fmla="val 50000"/>
              </a:avLst>
            </a:prstGeom>
            <a:noFill/>
            <a:ln w="28575">
              <a:solidFill>
                <a:srgbClr val="003300"/>
              </a:solidFill>
              <a:round/>
              <a:headEnd/>
              <a:tailEnd/>
            </a:ln>
            <a:effectLst/>
          </p:spPr>
          <p:txBody>
            <a:bodyPr wrap="none" anchor="ctr"/>
            <a:lstStyle/>
            <a:p>
              <a:endParaRPr lang="th-TH"/>
            </a:p>
          </p:txBody>
        </p:sp>
      </p:grpSp>
      <p:sp>
        <p:nvSpPr>
          <p:cNvPr id="6" name="Text Box 7"/>
          <p:cNvSpPr txBox="1">
            <a:spLocks noChangeArrowheads="1"/>
          </p:cNvSpPr>
          <p:nvPr/>
        </p:nvSpPr>
        <p:spPr bwMode="auto">
          <a:xfrm>
            <a:off x="381000" y="685800"/>
            <a:ext cx="8763000" cy="427038"/>
          </a:xfrm>
          <a:prstGeom prst="rect">
            <a:avLst/>
          </a:prstGeom>
          <a:noFill/>
          <a:ln w="9525">
            <a:noFill/>
            <a:miter lim="800000"/>
            <a:headEnd/>
            <a:tailEnd/>
          </a:ln>
          <a:effectLst/>
        </p:spPr>
        <p:txBody>
          <a:bodyPr wrap="square" lIns="0" tIns="0" rIns="0" bIns="0">
            <a:spAutoFit/>
          </a:bodyPr>
          <a:lstStyle/>
          <a:p>
            <a:r>
              <a:rPr lang="th-TH" sz="2800" b="1" dirty="0">
                <a:solidFill>
                  <a:schemeClr val="tx2"/>
                </a:solidFill>
              </a:rPr>
              <a:t>Energy Performance Requirements for Air-conditioning</a:t>
            </a:r>
            <a:endParaRPr lang="th-TH" sz="2800" b="1" dirty="0">
              <a:solidFill>
                <a:schemeClr val="accent1"/>
              </a:solidFill>
            </a:endParaRPr>
          </a:p>
        </p:txBody>
      </p:sp>
      <p:sp>
        <p:nvSpPr>
          <p:cNvPr id="7" name="TextBox 6"/>
          <p:cNvSpPr txBox="1"/>
          <p:nvPr/>
        </p:nvSpPr>
        <p:spPr>
          <a:xfrm>
            <a:off x="152400" y="1143000"/>
            <a:ext cx="8991600" cy="954107"/>
          </a:xfrm>
          <a:prstGeom prst="rect">
            <a:avLst/>
          </a:prstGeom>
          <a:noFill/>
        </p:spPr>
        <p:txBody>
          <a:bodyPr wrap="square" rtlCol="0">
            <a:spAutoFit/>
          </a:bodyPr>
          <a:lstStyle/>
          <a:p>
            <a:pPr>
              <a:buFont typeface="Arial" pitchFamily="34" charset="0"/>
              <a:buChar char="•"/>
            </a:pPr>
            <a:r>
              <a:rPr lang="th-TH" sz="2800" dirty="0" smtClean="0">
                <a:solidFill>
                  <a:srgbClr val="1E7020"/>
                </a:solidFill>
              </a:rPr>
              <a:t> </a:t>
            </a:r>
            <a:r>
              <a:rPr lang="en-US" sz="2800" dirty="0" smtClean="0">
                <a:solidFill>
                  <a:srgbClr val="1E7020"/>
                </a:solidFill>
              </a:rPr>
              <a:t>Rated performance requirement of the whole A/C system is used (same requirements for all building types)</a:t>
            </a:r>
            <a:endParaRPr lang="th-TH" sz="2800" dirty="0">
              <a:solidFill>
                <a:srgbClr val="1E7020"/>
              </a:solidFill>
            </a:endParaRPr>
          </a:p>
        </p:txBody>
      </p:sp>
      <p:sp>
        <p:nvSpPr>
          <p:cNvPr id="9" name="TextBox 8"/>
          <p:cNvSpPr txBox="1"/>
          <p:nvPr/>
        </p:nvSpPr>
        <p:spPr>
          <a:xfrm>
            <a:off x="6858000" y="5486400"/>
            <a:ext cx="1600200" cy="954107"/>
          </a:xfrm>
          <a:prstGeom prst="rect">
            <a:avLst/>
          </a:prstGeom>
          <a:noFill/>
        </p:spPr>
        <p:txBody>
          <a:bodyPr wrap="square" rtlCol="0">
            <a:spAutoFit/>
          </a:bodyPr>
          <a:lstStyle/>
          <a:p>
            <a:r>
              <a:rPr lang="en-US" sz="2800" dirty="0" smtClean="0">
                <a:solidFill>
                  <a:srgbClr val="C00000"/>
                </a:solidFill>
              </a:rPr>
              <a:t>Chiller  Y kW/RFT</a:t>
            </a:r>
            <a:endParaRPr lang="th-TH" sz="2800" dirty="0">
              <a:solidFill>
                <a:srgbClr val="C00000"/>
              </a:solidFill>
            </a:endParaRPr>
          </a:p>
        </p:txBody>
      </p:sp>
      <p:sp>
        <p:nvSpPr>
          <p:cNvPr id="10" name="TextBox 9"/>
          <p:cNvSpPr txBox="1"/>
          <p:nvPr/>
        </p:nvSpPr>
        <p:spPr>
          <a:xfrm>
            <a:off x="304800" y="2057400"/>
            <a:ext cx="4953000" cy="954107"/>
          </a:xfrm>
          <a:prstGeom prst="rect">
            <a:avLst/>
          </a:prstGeom>
          <a:noFill/>
        </p:spPr>
        <p:txBody>
          <a:bodyPr wrap="square" rtlCol="0">
            <a:spAutoFit/>
          </a:bodyPr>
          <a:lstStyle/>
          <a:p>
            <a:r>
              <a:rPr lang="en-US" sz="2800" dirty="0" smtClean="0">
                <a:solidFill>
                  <a:srgbClr val="C00000"/>
                </a:solidFill>
              </a:rPr>
              <a:t>Whole system performance = X+Y  kW/RFT </a:t>
            </a:r>
            <a:endParaRPr lang="th-TH" sz="2800" dirty="0">
              <a:solidFill>
                <a:srgbClr val="C00000"/>
              </a:solidFill>
            </a:endParaRPr>
          </a:p>
        </p:txBody>
      </p:sp>
      <p:sp>
        <p:nvSpPr>
          <p:cNvPr id="11" name="Slide Number Placeholder 10"/>
          <p:cNvSpPr>
            <a:spLocks noGrp="1"/>
          </p:cNvSpPr>
          <p:nvPr>
            <p:ph type="sldNum" sz="quarter" idx="12"/>
          </p:nvPr>
        </p:nvSpPr>
        <p:spPr/>
        <p:txBody>
          <a:bodyPr/>
          <a:lstStyle/>
          <a:p>
            <a:fld id="{61DCBBE1-314B-45E7-A14D-E54A756E973C}" type="slidenum">
              <a:rPr lang="th-TH" smtClean="0"/>
              <a:pPr/>
              <a:t>6</a:t>
            </a:fld>
            <a:endParaRPr lang="th-TH"/>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381000" y="533400"/>
            <a:ext cx="8763000" cy="427038"/>
          </a:xfrm>
          <a:prstGeom prst="rect">
            <a:avLst/>
          </a:prstGeom>
          <a:noFill/>
          <a:ln w="9525">
            <a:noFill/>
            <a:miter lim="800000"/>
            <a:headEnd/>
            <a:tailEnd/>
          </a:ln>
          <a:effectLst/>
        </p:spPr>
        <p:txBody>
          <a:bodyPr wrap="square" lIns="0" tIns="0" rIns="0" bIns="0">
            <a:spAutoFit/>
          </a:bodyPr>
          <a:lstStyle/>
          <a:p>
            <a:r>
              <a:rPr lang="th-TH" sz="2800" b="1" dirty="0">
                <a:solidFill>
                  <a:schemeClr val="tx2"/>
                </a:solidFill>
              </a:rPr>
              <a:t>Energy Performance Requirements for Air-conditioning</a:t>
            </a:r>
            <a:endParaRPr lang="th-TH" sz="2800" b="1" dirty="0">
              <a:solidFill>
                <a:schemeClr val="accent1"/>
              </a:solidFill>
            </a:endParaRPr>
          </a:p>
        </p:txBody>
      </p:sp>
      <p:graphicFrame>
        <p:nvGraphicFramePr>
          <p:cNvPr id="53250" name="Object 2"/>
          <p:cNvGraphicFramePr>
            <a:graphicFrameLocks noChangeAspect="1"/>
          </p:cNvGraphicFramePr>
          <p:nvPr/>
        </p:nvGraphicFramePr>
        <p:xfrm>
          <a:off x="685800" y="2405063"/>
          <a:ext cx="7912100" cy="4452937"/>
        </p:xfrm>
        <a:graphic>
          <a:graphicData uri="http://schemas.openxmlformats.org/presentationml/2006/ole">
            <mc:AlternateContent xmlns:mc="http://schemas.openxmlformats.org/markup-compatibility/2006">
              <mc:Choice xmlns:v="urn:schemas-microsoft-com:vml" Requires="v">
                <p:oleObj spid="_x0000_s53251" name="Worksheet" r:id="rId4" imgW="4670280" imgH="2635920" progId="Excel.Sheet.8">
                  <p:embed/>
                </p:oleObj>
              </mc:Choice>
              <mc:Fallback>
                <p:oleObj name="Worksheet" r:id="rId4" imgW="4670280" imgH="2635920" progId="Excel.Shee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2405063"/>
                        <a:ext cx="7912100" cy="445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extBox 3"/>
          <p:cNvSpPr txBox="1"/>
          <p:nvPr/>
        </p:nvSpPr>
        <p:spPr>
          <a:xfrm>
            <a:off x="457200" y="990600"/>
            <a:ext cx="8305800" cy="1384995"/>
          </a:xfrm>
          <a:prstGeom prst="rect">
            <a:avLst/>
          </a:prstGeom>
          <a:noFill/>
        </p:spPr>
        <p:txBody>
          <a:bodyPr wrap="square" rtlCol="0">
            <a:spAutoFit/>
          </a:bodyPr>
          <a:lstStyle/>
          <a:p>
            <a:pPr>
              <a:buFont typeface="Arial" pitchFamily="34" charset="0"/>
              <a:buChar char="•"/>
            </a:pPr>
            <a:r>
              <a:rPr lang="th-TH" sz="2800" dirty="0" smtClean="0">
                <a:solidFill>
                  <a:srgbClr val="006600"/>
                </a:solidFill>
              </a:rPr>
              <a:t> </a:t>
            </a:r>
            <a:r>
              <a:rPr lang="en-US" sz="2800" dirty="0" smtClean="0">
                <a:solidFill>
                  <a:srgbClr val="006600"/>
                </a:solidFill>
              </a:rPr>
              <a:t>Previous study with assistance from A/C system suppliers also shows that LCC is generally lower for higher system performance </a:t>
            </a:r>
            <a:endParaRPr lang="th-TH" sz="2800" dirty="0">
              <a:solidFill>
                <a:srgbClr val="006600"/>
              </a:solidFill>
            </a:endParaRPr>
          </a:p>
        </p:txBody>
      </p:sp>
      <p:sp>
        <p:nvSpPr>
          <p:cNvPr id="5" name="Slide Number Placeholder 4"/>
          <p:cNvSpPr>
            <a:spLocks noGrp="1"/>
          </p:cNvSpPr>
          <p:nvPr>
            <p:ph type="sldNum" sz="quarter" idx="12"/>
          </p:nvPr>
        </p:nvSpPr>
        <p:spPr/>
        <p:txBody>
          <a:bodyPr/>
          <a:lstStyle/>
          <a:p>
            <a:fld id="{61DCBBE1-314B-45E7-A14D-E54A756E973C}" type="slidenum">
              <a:rPr lang="th-TH" smtClean="0"/>
              <a:pPr/>
              <a:t>7</a:t>
            </a:fld>
            <a:endParaRPr lang="th-TH"/>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381000" y="533400"/>
            <a:ext cx="8763000" cy="427038"/>
          </a:xfrm>
          <a:prstGeom prst="rect">
            <a:avLst/>
          </a:prstGeom>
          <a:noFill/>
          <a:ln w="9525">
            <a:noFill/>
            <a:miter lim="800000"/>
            <a:headEnd/>
            <a:tailEnd/>
          </a:ln>
          <a:effectLst/>
        </p:spPr>
        <p:txBody>
          <a:bodyPr wrap="square" lIns="0" tIns="0" rIns="0" bIns="0">
            <a:spAutoFit/>
          </a:bodyPr>
          <a:lstStyle/>
          <a:p>
            <a:r>
              <a:rPr lang="th-TH" sz="2800" b="1" dirty="0">
                <a:solidFill>
                  <a:schemeClr val="tx2"/>
                </a:solidFill>
              </a:rPr>
              <a:t>Energy Performance Requirements </a:t>
            </a:r>
            <a:r>
              <a:rPr lang="th-TH" sz="2800" b="1" dirty="0" smtClean="0">
                <a:solidFill>
                  <a:schemeClr val="tx2"/>
                </a:solidFill>
              </a:rPr>
              <a:t>for </a:t>
            </a:r>
            <a:r>
              <a:rPr lang="en-US" sz="2800" b="1" dirty="0" smtClean="0">
                <a:solidFill>
                  <a:schemeClr val="tx2"/>
                </a:solidFill>
              </a:rPr>
              <a:t>Electric</a:t>
            </a:r>
            <a:r>
              <a:rPr lang="th-TH" sz="2800" b="1" dirty="0" smtClean="0">
                <a:solidFill>
                  <a:schemeClr val="tx2"/>
                </a:solidFill>
              </a:rPr>
              <a:t> </a:t>
            </a:r>
            <a:r>
              <a:rPr lang="en-US" sz="2800" b="1" dirty="0" smtClean="0">
                <a:solidFill>
                  <a:schemeClr val="tx2"/>
                </a:solidFill>
              </a:rPr>
              <a:t>Lighting</a:t>
            </a:r>
            <a:endParaRPr lang="th-TH" sz="2800" b="1" dirty="0">
              <a:solidFill>
                <a:schemeClr val="accent1"/>
              </a:solidFill>
            </a:endParaRPr>
          </a:p>
        </p:txBody>
      </p:sp>
      <p:sp>
        <p:nvSpPr>
          <p:cNvPr id="3" name="Text Box 5"/>
          <p:cNvSpPr txBox="1">
            <a:spLocks noChangeArrowheads="1"/>
          </p:cNvSpPr>
          <p:nvPr/>
        </p:nvSpPr>
        <p:spPr bwMode="auto">
          <a:xfrm>
            <a:off x="457200" y="2743200"/>
            <a:ext cx="8382000" cy="3539430"/>
          </a:xfrm>
          <a:prstGeom prst="rect">
            <a:avLst/>
          </a:prstGeom>
          <a:noFill/>
          <a:ln w="9525">
            <a:noFill/>
            <a:miter lim="800000"/>
            <a:headEnd/>
            <a:tailEnd/>
          </a:ln>
          <a:effectLst/>
        </p:spPr>
        <p:txBody>
          <a:bodyPr>
            <a:spAutoFit/>
          </a:bodyPr>
          <a:lstStyle/>
          <a:p>
            <a:pPr algn="just">
              <a:spcBef>
                <a:spcPct val="0"/>
              </a:spcBef>
            </a:pPr>
            <a:r>
              <a:rPr lang="en-US" sz="2800" b="1" dirty="0">
                <a:solidFill>
                  <a:schemeClr val="accent1">
                    <a:lumMod val="50000"/>
                  </a:schemeClr>
                </a:solidFill>
              </a:rPr>
              <a:t>Allowable rated power for lighting</a:t>
            </a:r>
            <a:r>
              <a:rPr lang="en-US" sz="2800" dirty="0"/>
              <a:t>.</a:t>
            </a:r>
          </a:p>
          <a:p>
            <a:pPr algn="just">
              <a:spcBef>
                <a:spcPct val="0"/>
              </a:spcBef>
            </a:pPr>
            <a:r>
              <a:rPr lang="en-US" sz="2800" dirty="0" smtClean="0"/>
              <a:t>Category </a:t>
            </a:r>
            <a:r>
              <a:rPr lang="en-US" sz="2800" dirty="0"/>
              <a:t>of building </a:t>
            </a:r>
            <a:r>
              <a:rPr lang="en-US" sz="2800" i="1" baseline="30000" dirty="0"/>
              <a:t>(1)</a:t>
            </a:r>
            <a:r>
              <a:rPr lang="en-US" sz="2800" dirty="0"/>
              <a:t>		Allowable rated power</a:t>
            </a:r>
          </a:p>
          <a:p>
            <a:pPr algn="l">
              <a:spcBef>
                <a:spcPct val="0"/>
              </a:spcBef>
            </a:pPr>
            <a:r>
              <a:rPr lang="en-US" sz="2800" dirty="0"/>
              <a:t>					(W/m</a:t>
            </a:r>
            <a:r>
              <a:rPr lang="en-US" sz="2800" baseline="30000" dirty="0"/>
              <a:t>2</a:t>
            </a:r>
            <a:r>
              <a:rPr lang="en-US" sz="2800" dirty="0"/>
              <a:t>. of utilized area)	</a:t>
            </a:r>
          </a:p>
          <a:p>
            <a:pPr algn="l">
              <a:spcBef>
                <a:spcPct val="0"/>
              </a:spcBef>
            </a:pPr>
            <a:r>
              <a:rPr lang="en-US" sz="2800" dirty="0"/>
              <a:t>(a) Offices or educational buildings		</a:t>
            </a:r>
            <a:r>
              <a:rPr lang="en-US" sz="2800" b="1" dirty="0">
                <a:solidFill>
                  <a:schemeClr val="folHlink"/>
                </a:solidFill>
              </a:rPr>
              <a:t>14</a:t>
            </a:r>
            <a:r>
              <a:rPr lang="en-US" sz="2800" dirty="0"/>
              <a:t>	</a:t>
            </a:r>
          </a:p>
          <a:p>
            <a:pPr algn="l">
              <a:spcBef>
                <a:spcPct val="0"/>
              </a:spcBef>
            </a:pPr>
            <a:r>
              <a:rPr lang="en-US" sz="2800" dirty="0"/>
              <a:t>(b) Department stores, retail stores, 		</a:t>
            </a:r>
            <a:r>
              <a:rPr lang="en-US" sz="2800" b="1" dirty="0">
                <a:solidFill>
                  <a:schemeClr val="folHlink"/>
                </a:solidFill>
              </a:rPr>
              <a:t>18</a:t>
            </a:r>
            <a:r>
              <a:rPr lang="en-US" sz="2800" dirty="0"/>
              <a:t> 	</a:t>
            </a:r>
          </a:p>
          <a:p>
            <a:pPr algn="l">
              <a:spcBef>
                <a:spcPct val="0"/>
              </a:spcBef>
            </a:pPr>
            <a:r>
              <a:rPr lang="en-US" sz="2800" dirty="0"/>
              <a:t>      shopping centers or hypermarket</a:t>
            </a:r>
            <a:r>
              <a:rPr lang="en-US" sz="2800" i="1" baseline="30000" dirty="0"/>
              <a:t> (2)</a:t>
            </a:r>
            <a:endParaRPr lang="en-US" sz="2800" dirty="0"/>
          </a:p>
          <a:p>
            <a:pPr algn="l">
              <a:spcBef>
                <a:spcPct val="0"/>
              </a:spcBef>
            </a:pPr>
            <a:r>
              <a:rPr lang="en-US" sz="2800" dirty="0"/>
              <a:t>(c) Hotels, hospitals/convalescent homes 	</a:t>
            </a:r>
            <a:r>
              <a:rPr lang="en-US" sz="2800" b="1" dirty="0" smtClean="0">
                <a:solidFill>
                  <a:schemeClr val="folHlink"/>
                </a:solidFill>
              </a:rPr>
              <a:t>12</a:t>
            </a:r>
            <a:r>
              <a:rPr lang="en-US" sz="2800" dirty="0"/>
              <a:t>	</a:t>
            </a:r>
            <a:endParaRPr lang="th-TH" sz="2800" dirty="0">
              <a:latin typeface="Arial" pitchFamily="34" charset="0"/>
            </a:endParaRPr>
          </a:p>
        </p:txBody>
      </p:sp>
      <p:sp>
        <p:nvSpPr>
          <p:cNvPr id="4" name="TextBox 3"/>
          <p:cNvSpPr txBox="1"/>
          <p:nvPr/>
        </p:nvSpPr>
        <p:spPr>
          <a:xfrm>
            <a:off x="304800" y="1066800"/>
            <a:ext cx="8839200" cy="1384995"/>
          </a:xfrm>
          <a:prstGeom prst="rect">
            <a:avLst/>
          </a:prstGeom>
          <a:noFill/>
        </p:spPr>
        <p:txBody>
          <a:bodyPr wrap="square" rtlCol="0">
            <a:spAutoFit/>
          </a:bodyPr>
          <a:lstStyle/>
          <a:p>
            <a:pPr>
              <a:buFont typeface="Arial" pitchFamily="34" charset="0"/>
              <a:buChar char="•"/>
            </a:pPr>
            <a:r>
              <a:rPr lang="th-TH" sz="2800" dirty="0" smtClean="0">
                <a:solidFill>
                  <a:srgbClr val="006600"/>
                </a:solidFill>
              </a:rPr>
              <a:t> </a:t>
            </a:r>
            <a:r>
              <a:rPr lang="en-US" sz="2800" dirty="0" smtClean="0">
                <a:solidFill>
                  <a:srgbClr val="006600"/>
                </a:solidFill>
              </a:rPr>
              <a:t>Lighting power budget applies to whole building (excluding car park) and allows for different requirements of different building types.</a:t>
            </a:r>
            <a:endParaRPr lang="th-TH" sz="2800" dirty="0">
              <a:solidFill>
                <a:srgbClr val="006600"/>
              </a:solidFill>
            </a:endParaRPr>
          </a:p>
        </p:txBody>
      </p:sp>
      <p:sp>
        <p:nvSpPr>
          <p:cNvPr id="5" name="Slide Number Placeholder 4"/>
          <p:cNvSpPr>
            <a:spLocks noGrp="1"/>
          </p:cNvSpPr>
          <p:nvPr>
            <p:ph type="sldNum" sz="quarter" idx="12"/>
          </p:nvPr>
        </p:nvSpPr>
        <p:spPr/>
        <p:txBody>
          <a:bodyPr/>
          <a:lstStyle/>
          <a:p>
            <a:fld id="{61DCBBE1-314B-45E7-A14D-E54A756E973C}" type="slidenum">
              <a:rPr lang="th-TH" smtClean="0"/>
              <a:pPr/>
              <a:t>8</a:t>
            </a:fld>
            <a:endParaRPr lang="th-TH"/>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381000" y="533400"/>
            <a:ext cx="8763000" cy="427038"/>
          </a:xfrm>
          <a:prstGeom prst="rect">
            <a:avLst/>
          </a:prstGeom>
          <a:noFill/>
          <a:ln w="9525">
            <a:noFill/>
            <a:miter lim="800000"/>
            <a:headEnd/>
            <a:tailEnd/>
          </a:ln>
          <a:effectLst/>
        </p:spPr>
        <p:txBody>
          <a:bodyPr wrap="square" lIns="0" tIns="0" rIns="0" bIns="0">
            <a:spAutoFit/>
          </a:bodyPr>
          <a:lstStyle/>
          <a:p>
            <a:r>
              <a:rPr lang="th-TH" sz="2800" b="1" dirty="0">
                <a:solidFill>
                  <a:schemeClr val="tx2"/>
                </a:solidFill>
              </a:rPr>
              <a:t>Energy Performance Requirements for </a:t>
            </a:r>
            <a:r>
              <a:rPr lang="en-US" sz="2800" b="1" dirty="0" smtClean="0">
                <a:solidFill>
                  <a:schemeClr val="tx2"/>
                </a:solidFill>
              </a:rPr>
              <a:t>Electric Lighting</a:t>
            </a:r>
            <a:endParaRPr lang="th-TH" sz="2800" b="1" dirty="0">
              <a:solidFill>
                <a:schemeClr val="accent1"/>
              </a:solidFill>
            </a:endParaRPr>
          </a:p>
        </p:txBody>
      </p:sp>
      <p:sp>
        <p:nvSpPr>
          <p:cNvPr id="3" name="TextBox 2"/>
          <p:cNvSpPr txBox="1"/>
          <p:nvPr/>
        </p:nvSpPr>
        <p:spPr>
          <a:xfrm>
            <a:off x="304800" y="990600"/>
            <a:ext cx="8229600" cy="1384995"/>
          </a:xfrm>
          <a:prstGeom prst="rect">
            <a:avLst/>
          </a:prstGeom>
          <a:noFill/>
        </p:spPr>
        <p:txBody>
          <a:bodyPr wrap="square" rtlCol="0">
            <a:spAutoFit/>
          </a:bodyPr>
          <a:lstStyle/>
          <a:p>
            <a:pPr>
              <a:buFont typeface="Arial" pitchFamily="34" charset="0"/>
              <a:buChar char="•"/>
            </a:pPr>
            <a:r>
              <a:rPr lang="th-TH" sz="2800" dirty="0" smtClean="0">
                <a:solidFill>
                  <a:srgbClr val="006600"/>
                </a:solidFill>
              </a:rPr>
              <a:t> </a:t>
            </a:r>
            <a:r>
              <a:rPr lang="en-US" sz="2800" dirty="0" smtClean="0">
                <a:solidFill>
                  <a:srgbClr val="006600"/>
                </a:solidFill>
              </a:rPr>
              <a:t>Previous studies on the use of different combinations of lighting devices show that LCC also decreases with increasing lighting energy performance (lower W/m</a:t>
            </a:r>
            <a:r>
              <a:rPr lang="en-US" sz="2800" baseline="30000" dirty="0" smtClean="0">
                <a:solidFill>
                  <a:srgbClr val="006600"/>
                </a:solidFill>
              </a:rPr>
              <a:t>2</a:t>
            </a:r>
            <a:r>
              <a:rPr lang="en-US" sz="2800" dirty="0" smtClean="0">
                <a:solidFill>
                  <a:srgbClr val="006600"/>
                </a:solidFill>
              </a:rPr>
              <a:t>).</a:t>
            </a:r>
            <a:endParaRPr lang="th-TH" sz="2800" dirty="0">
              <a:solidFill>
                <a:srgbClr val="006600"/>
              </a:solidFill>
            </a:endParaRPr>
          </a:p>
        </p:txBody>
      </p:sp>
      <p:pic>
        <p:nvPicPr>
          <p:cNvPr id="4" name="Picture 9"/>
          <p:cNvPicPr>
            <a:picLocks noChangeAspect="1" noChangeArrowheads="1"/>
          </p:cNvPicPr>
          <p:nvPr/>
        </p:nvPicPr>
        <p:blipFill>
          <a:blip r:embed="rId2" cstate="print"/>
          <a:srcRect/>
          <a:stretch>
            <a:fillRect/>
          </a:stretch>
        </p:blipFill>
        <p:spPr bwMode="auto">
          <a:xfrm>
            <a:off x="914400" y="2295755"/>
            <a:ext cx="7065268" cy="4562245"/>
          </a:xfrm>
          <a:prstGeom prst="rect">
            <a:avLst/>
          </a:prstGeom>
          <a:noFill/>
          <a:ln w="9525">
            <a:noFill/>
            <a:miter lim="800000"/>
            <a:headEnd/>
            <a:tailEnd/>
          </a:ln>
          <a:effectLst/>
        </p:spPr>
      </p:pic>
      <p:sp>
        <p:nvSpPr>
          <p:cNvPr id="5" name="Slide Number Placeholder 4"/>
          <p:cNvSpPr>
            <a:spLocks noGrp="1"/>
          </p:cNvSpPr>
          <p:nvPr>
            <p:ph type="sldNum" sz="quarter" idx="12"/>
          </p:nvPr>
        </p:nvSpPr>
        <p:spPr>
          <a:xfrm>
            <a:off x="7010400" y="6492875"/>
            <a:ext cx="2133600" cy="365125"/>
          </a:xfrm>
        </p:spPr>
        <p:txBody>
          <a:bodyPr/>
          <a:lstStyle/>
          <a:p>
            <a:fld id="{61DCBBE1-314B-45E7-A14D-E54A756E973C}" type="slidenum">
              <a:rPr lang="th-TH" sz="1800" smtClean="0"/>
              <a:pPr/>
              <a:t>9</a:t>
            </a:fld>
            <a:endParaRPr lang="th-TH" sz="1800" dirty="0"/>
          </a:p>
        </p:txBody>
      </p:sp>
    </p:spTree>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2177</TotalTime>
  <Words>1039</Words>
  <Application>Microsoft Office PowerPoint</Application>
  <PresentationFormat>On-screen Show (4:3)</PresentationFormat>
  <Paragraphs>200</Paragraphs>
  <Slides>14</Slides>
  <Notes>0</Notes>
  <HiddenSlides>0</HiddenSlides>
  <MMClips>0</MMClips>
  <ScaleCrop>false</ScaleCrop>
  <HeadingPairs>
    <vt:vector size="6" baseType="variant">
      <vt:variant>
        <vt:lpstr>Theme</vt:lpstr>
      </vt:variant>
      <vt:variant>
        <vt:i4>3</vt:i4>
      </vt:variant>
      <vt:variant>
        <vt:lpstr>Embedded OLE Servers</vt:lpstr>
      </vt:variant>
      <vt:variant>
        <vt:i4>2</vt:i4>
      </vt:variant>
      <vt:variant>
        <vt:lpstr>Slide Titles</vt:lpstr>
      </vt:variant>
      <vt:variant>
        <vt:i4>14</vt:i4>
      </vt:variant>
    </vt:vector>
  </HeadingPairs>
  <TitlesOfParts>
    <vt:vector size="19" baseType="lpstr">
      <vt:lpstr>1_Custom Design</vt:lpstr>
      <vt:lpstr>2_Custom Design</vt:lpstr>
      <vt:lpstr>Custom Design</vt:lpstr>
      <vt:lpstr>Worksheet</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Surapong</dc:creator>
  <cp:lastModifiedBy>user</cp:lastModifiedBy>
  <cp:revision>59</cp:revision>
  <dcterms:created xsi:type="dcterms:W3CDTF">2014-06-15T13:48:01Z</dcterms:created>
  <dcterms:modified xsi:type="dcterms:W3CDTF">2015-01-23T08:32:03Z</dcterms:modified>
</cp:coreProperties>
</file>